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16"/>
  </p:notesMasterIdLst>
  <p:sldIdLst>
    <p:sldId id="256" r:id="rId5"/>
    <p:sldId id="319" r:id="rId6"/>
    <p:sldId id="349" r:id="rId7"/>
    <p:sldId id="348" r:id="rId8"/>
    <p:sldId id="351" r:id="rId9"/>
    <p:sldId id="356" r:id="rId10"/>
    <p:sldId id="352" r:id="rId11"/>
    <p:sldId id="353" r:id="rId12"/>
    <p:sldId id="354" r:id="rId13"/>
    <p:sldId id="355" r:id="rId14"/>
    <p:sldId id="300" r:id="rId1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ones, Nia" initials="JN" lastIdx="1" clrIdx="0"/>
  <p:cmAuthor id="2" name="Webster, Catherine" initials="WC" lastIdx="4" clrIdx="1">
    <p:extLst>
      <p:ext uri="{19B8F6BF-5375-455C-9EA6-DF929625EA0E}">
        <p15:presenceInfo xmlns:p15="http://schemas.microsoft.com/office/powerpoint/2012/main" userId="S::webstc@wjec.co.uk::2eca30f4-2322-48a0-a047-898e0e29b71e" providerId="AD"/>
      </p:ext>
    </p:extLst>
  </p:cmAuthor>
  <p:cmAuthor id="3" name="Sarah" initials="S" lastIdx="1" clrIdx="2">
    <p:extLst>
      <p:ext uri="{19B8F6BF-5375-455C-9EA6-DF929625EA0E}">
        <p15:presenceInfo xmlns:p15="http://schemas.microsoft.com/office/powerpoint/2012/main" userId="Sarah" providerId="None"/>
      </p:ext>
    </p:extLst>
  </p:cmAuthor>
  <p:cmAuthor id="4" name="Carlile, Elaine" initials="CE" lastIdx="17" clrIdx="3">
    <p:extLst>
      <p:ext uri="{19B8F6BF-5375-455C-9EA6-DF929625EA0E}">
        <p15:presenceInfo xmlns:p15="http://schemas.microsoft.com/office/powerpoint/2012/main" userId="S::carlie@wjec.co.uk::c0231411-37c3-431a-b511-6f1dc9b758d3" providerId="AD"/>
      </p:ext>
    </p:extLst>
  </p:cmAuthor>
  <p:cmAuthor id="5" name="Wilcock, Kirsten" initials="WK" lastIdx="3" clrIdx="4">
    <p:extLst>
      <p:ext uri="{19B8F6BF-5375-455C-9EA6-DF929625EA0E}">
        <p15:presenceInfo xmlns:p15="http://schemas.microsoft.com/office/powerpoint/2012/main" userId="S::wilcok@wjec.co.uk::aca797bc-42d0-4455-ac3c-3baca35f621b"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DCE6F2"/>
    <a:srgbClr val="FFFF00"/>
    <a:srgbClr val="E55A0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97A951D-647B-479F-BB47-CA4A1C405CE6}" v="2" dt="2021-03-09T12:52:49.195"/>
    <p1510:client id="{E93FD884-6EA9-414E-A29D-8C8D5F877A17}" v="3" dt="2021-03-09T09:47:27.47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000" autoAdjust="0"/>
    <p:restoredTop sz="94660"/>
  </p:normalViewPr>
  <p:slideViewPr>
    <p:cSldViewPr snapToGrid="0">
      <p:cViewPr varScale="1">
        <p:scale>
          <a:sx n="86" d="100"/>
          <a:sy n="86" d="100"/>
        </p:scale>
        <p:origin x="1152" y="58"/>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10" Type="http://schemas.openxmlformats.org/officeDocument/2006/relationships/slide" Target="slides/slide6.xml"/><Relationship Id="rId19"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microsoft.com/office/2015/10/relationships/revisionInfo" Target="revisionInfo.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170FBE1-B2BE-4644-9A79-8E234D21AC4A}" type="datetimeFigureOut">
              <a:rPr lang="en-GB" smtClean="0"/>
              <a:t>26/01/2022</a:t>
            </a:fld>
            <a:endParaRPr lang="en-GB"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2236931-8A55-4E8B-8207-8C1889BB1345}" type="slidenum">
              <a:rPr lang="en-GB" smtClean="0"/>
              <a:t>‹#›</a:t>
            </a:fld>
            <a:endParaRPr lang="en-GB" dirty="0"/>
          </a:p>
        </p:txBody>
      </p:sp>
    </p:spTree>
    <p:extLst>
      <p:ext uri="{BB962C8B-B14F-4D97-AF65-F5344CB8AC3E}">
        <p14:creationId xmlns:p14="http://schemas.microsoft.com/office/powerpoint/2010/main" val="71339307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92236931-8A55-4E8B-8207-8C1889BB1345}" type="slidenum">
              <a:rPr lang="en-GB" smtClean="0"/>
              <a:t>1</a:t>
            </a:fld>
            <a:endParaRPr lang="en-GB" dirty="0"/>
          </a:p>
        </p:txBody>
      </p:sp>
    </p:spTree>
    <p:extLst>
      <p:ext uri="{BB962C8B-B14F-4D97-AF65-F5344CB8AC3E}">
        <p14:creationId xmlns:p14="http://schemas.microsoft.com/office/powerpoint/2010/main" val="56639598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p:cNvSpPr>
            <a:spLocks noGrp="1"/>
          </p:cNvSpPr>
          <p:nvPr>
            <p:ph type="dt" sz="half" idx="10"/>
          </p:nvPr>
        </p:nvSpPr>
        <p:spPr/>
        <p:txBody>
          <a:bodyPr/>
          <a:lstStyle/>
          <a:p>
            <a:fld id="{D91CEC97-3610-4BC3-9863-84860970E407}" type="datetimeFigureOut">
              <a:rPr lang="en-GB" smtClean="0"/>
              <a:t>26/01/2022</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1F29FF0E-3B88-4BA3-99B1-B148A18A82CB}" type="slidenum">
              <a:rPr lang="en-GB" smtClean="0"/>
              <a:t>‹#›</a:t>
            </a:fld>
            <a:endParaRPr lang="en-GB" dirty="0"/>
          </a:p>
        </p:txBody>
      </p:sp>
      <p:pic>
        <p:nvPicPr>
          <p:cNvPr id="1026" name="Picture 2"/>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l="12671" r="12791"/>
          <a:stretch/>
        </p:blipFill>
        <p:spPr bwMode="auto">
          <a:xfrm>
            <a:off x="0" y="0"/>
            <a:ext cx="9144000" cy="6858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6"/>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51520" y="5877272"/>
            <a:ext cx="792088" cy="791251"/>
          </a:xfrm>
          <a:prstGeom prst="rect">
            <a:avLst/>
          </a:prstGeom>
        </p:spPr>
      </p:pic>
    </p:spTree>
    <p:extLst>
      <p:ext uri="{BB962C8B-B14F-4D97-AF65-F5344CB8AC3E}">
        <p14:creationId xmlns:p14="http://schemas.microsoft.com/office/powerpoint/2010/main" val="73545956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1_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91CEC97-3610-4BC3-9863-84860970E407}" type="datetimeFigureOut">
              <a:rPr lang="en-GB" smtClean="0"/>
              <a:t>26/01/2022</a:t>
            </a:fld>
            <a:endParaRPr lang="en-GB" dirty="0"/>
          </a:p>
        </p:txBody>
      </p:sp>
      <p:sp>
        <p:nvSpPr>
          <p:cNvPr id="3" name="Footer Placeholder 2"/>
          <p:cNvSpPr>
            <a:spLocks noGrp="1"/>
          </p:cNvSpPr>
          <p:nvPr>
            <p:ph type="ftr" sz="quarter" idx="11"/>
          </p:nvPr>
        </p:nvSpPr>
        <p:spPr/>
        <p:txBody>
          <a:bodyPr/>
          <a:lstStyle/>
          <a:p>
            <a:endParaRPr lang="en-GB" dirty="0"/>
          </a:p>
        </p:txBody>
      </p:sp>
      <p:sp>
        <p:nvSpPr>
          <p:cNvPr id="4" name="Slide Number Placeholder 3"/>
          <p:cNvSpPr>
            <a:spLocks noGrp="1"/>
          </p:cNvSpPr>
          <p:nvPr>
            <p:ph type="sldNum" sz="quarter" idx="12"/>
          </p:nvPr>
        </p:nvSpPr>
        <p:spPr/>
        <p:txBody>
          <a:bodyPr/>
          <a:lstStyle/>
          <a:p>
            <a:fld id="{1F29FF0E-3B88-4BA3-99B1-B148A18A82CB}" type="slidenum">
              <a:rPr lang="en-GB" smtClean="0"/>
              <a:t>‹#›</a:t>
            </a:fld>
            <a:endParaRPr lang="en-GB" dirty="0"/>
          </a:p>
        </p:txBody>
      </p:sp>
      <p:pic>
        <p:nvPicPr>
          <p:cNvPr id="6" name="Eduqas_Powerpoint_Templates_for PPT-1.psd"/>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7" name="TextBox 6"/>
          <p:cNvSpPr txBox="1"/>
          <p:nvPr userDrawn="1"/>
        </p:nvSpPr>
        <p:spPr>
          <a:xfrm>
            <a:off x="278740" y="569174"/>
            <a:ext cx="4769510" cy="634020"/>
          </a:xfrm>
          <a:prstGeom prst="rect">
            <a:avLst/>
          </a:prstGeom>
          <a:noFill/>
        </p:spPr>
        <p:txBody>
          <a:bodyPr wrap="square" rtlCol="0">
            <a:spAutoFit/>
          </a:bodyPr>
          <a:lstStyle/>
          <a:p>
            <a:pPr>
              <a:lnSpc>
                <a:spcPct val="80000"/>
              </a:lnSpc>
            </a:pPr>
            <a:r>
              <a:rPr lang="en-US" sz="4400" kern="1100" spc="-30" dirty="0">
                <a:solidFill>
                  <a:schemeClr val="bg1"/>
                </a:solidFill>
                <a:latin typeface="Gotham Rounded Book"/>
                <a:cs typeface="Gotham Rounded Book"/>
              </a:rPr>
              <a:t>Any Questions?</a:t>
            </a:r>
          </a:p>
        </p:txBody>
      </p:sp>
    </p:spTree>
    <p:extLst>
      <p:ext uri="{BB962C8B-B14F-4D97-AF65-F5344CB8AC3E}">
        <p14:creationId xmlns:p14="http://schemas.microsoft.com/office/powerpoint/2010/main" val="100167410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D91CEC97-3610-4BC3-9863-84860970E407}" type="datetimeFigureOut">
              <a:rPr lang="en-GB" smtClean="0"/>
              <a:t>26/01/2022</a:t>
            </a:fld>
            <a:endParaRPr lang="en-GB" dirty="0"/>
          </a:p>
        </p:txBody>
      </p:sp>
      <p:sp>
        <p:nvSpPr>
          <p:cNvPr id="6" name="Footer Placeholder 5"/>
          <p:cNvSpPr>
            <a:spLocks noGrp="1"/>
          </p:cNvSpPr>
          <p:nvPr>
            <p:ph type="ftr" sz="quarter" idx="11"/>
          </p:nvPr>
        </p:nvSpPr>
        <p:spPr/>
        <p:txBody>
          <a:bodyPr/>
          <a:lstStyle/>
          <a:p>
            <a:endParaRPr lang="en-GB" dirty="0"/>
          </a:p>
        </p:txBody>
      </p:sp>
      <p:sp>
        <p:nvSpPr>
          <p:cNvPr id="7" name="Slide Number Placeholder 6"/>
          <p:cNvSpPr>
            <a:spLocks noGrp="1"/>
          </p:cNvSpPr>
          <p:nvPr>
            <p:ph type="sldNum" sz="quarter" idx="12"/>
          </p:nvPr>
        </p:nvSpPr>
        <p:spPr/>
        <p:txBody>
          <a:bodyPr/>
          <a:lstStyle/>
          <a:p>
            <a:fld id="{1F29FF0E-3B88-4BA3-99B1-B148A18A82CB}" type="slidenum">
              <a:rPr lang="en-GB" smtClean="0"/>
              <a:t>‹#›</a:t>
            </a:fld>
            <a:endParaRPr lang="en-GB" dirty="0"/>
          </a:p>
        </p:txBody>
      </p:sp>
    </p:spTree>
    <p:extLst>
      <p:ext uri="{BB962C8B-B14F-4D97-AF65-F5344CB8AC3E}">
        <p14:creationId xmlns:p14="http://schemas.microsoft.com/office/powerpoint/2010/main" val="248609299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endParaRPr lang="en-GB"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D91CEC97-3610-4BC3-9863-84860970E407}" type="datetimeFigureOut">
              <a:rPr lang="en-GB" smtClean="0"/>
              <a:t>26/01/2022</a:t>
            </a:fld>
            <a:endParaRPr lang="en-GB" dirty="0"/>
          </a:p>
        </p:txBody>
      </p:sp>
      <p:sp>
        <p:nvSpPr>
          <p:cNvPr id="6" name="Footer Placeholder 5"/>
          <p:cNvSpPr>
            <a:spLocks noGrp="1"/>
          </p:cNvSpPr>
          <p:nvPr>
            <p:ph type="ftr" sz="quarter" idx="11"/>
          </p:nvPr>
        </p:nvSpPr>
        <p:spPr/>
        <p:txBody>
          <a:bodyPr/>
          <a:lstStyle/>
          <a:p>
            <a:endParaRPr lang="en-GB" dirty="0"/>
          </a:p>
        </p:txBody>
      </p:sp>
      <p:sp>
        <p:nvSpPr>
          <p:cNvPr id="7" name="Slide Number Placeholder 6"/>
          <p:cNvSpPr>
            <a:spLocks noGrp="1"/>
          </p:cNvSpPr>
          <p:nvPr>
            <p:ph type="sldNum" sz="quarter" idx="12"/>
          </p:nvPr>
        </p:nvSpPr>
        <p:spPr/>
        <p:txBody>
          <a:bodyPr/>
          <a:lstStyle/>
          <a:p>
            <a:fld id="{1F29FF0E-3B88-4BA3-99B1-B148A18A82CB}" type="slidenum">
              <a:rPr lang="en-GB" smtClean="0"/>
              <a:t>‹#›</a:t>
            </a:fld>
            <a:endParaRPr lang="en-GB" dirty="0"/>
          </a:p>
        </p:txBody>
      </p:sp>
    </p:spTree>
    <p:extLst>
      <p:ext uri="{BB962C8B-B14F-4D97-AF65-F5344CB8AC3E}">
        <p14:creationId xmlns:p14="http://schemas.microsoft.com/office/powerpoint/2010/main" val="362749950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D91CEC97-3610-4BC3-9863-84860970E407}" type="datetimeFigureOut">
              <a:rPr lang="en-GB" smtClean="0"/>
              <a:t>26/01/2022</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1F29FF0E-3B88-4BA3-99B1-B148A18A82CB}" type="slidenum">
              <a:rPr lang="en-GB" smtClean="0"/>
              <a:t>‹#›</a:t>
            </a:fld>
            <a:endParaRPr lang="en-GB" dirty="0"/>
          </a:p>
        </p:txBody>
      </p:sp>
    </p:spTree>
    <p:extLst>
      <p:ext uri="{BB962C8B-B14F-4D97-AF65-F5344CB8AC3E}">
        <p14:creationId xmlns:p14="http://schemas.microsoft.com/office/powerpoint/2010/main" val="324382830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D91CEC97-3610-4BC3-9863-84860970E407}" type="datetimeFigureOut">
              <a:rPr lang="en-GB" smtClean="0"/>
              <a:t>26/01/2022</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1F29FF0E-3B88-4BA3-99B1-B148A18A82CB}" type="slidenum">
              <a:rPr lang="en-GB" smtClean="0"/>
              <a:t>‹#›</a:t>
            </a:fld>
            <a:endParaRPr lang="en-GB" dirty="0"/>
          </a:p>
        </p:txBody>
      </p:sp>
    </p:spTree>
    <p:extLst>
      <p:ext uri="{BB962C8B-B14F-4D97-AF65-F5344CB8AC3E}">
        <p14:creationId xmlns:p14="http://schemas.microsoft.com/office/powerpoint/2010/main" val="42730813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pic>
        <p:nvPicPr>
          <p:cNvPr id="6" name="Picture 5" descr="Y:\Tools and Systems\Educational Support\Marketing and Communications\Jay\Banners\Power Point\cbac-POWERPOINTheader.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5400" y="-56278"/>
            <a:ext cx="9169400" cy="133441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0468759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 preserve="1">
  <p:cSld name="2_Title Slide">
    <p:spTree>
      <p:nvGrpSpPr>
        <p:cNvPr id="1" name=""/>
        <p:cNvGrpSpPr/>
        <p:nvPr/>
      </p:nvGrpSpPr>
      <p:grpSpPr>
        <a:xfrm>
          <a:off x="0" y="0"/>
          <a:ext cx="0" cy="0"/>
          <a:chOff x="0" y="0"/>
          <a:chExt cx="0" cy="0"/>
        </a:xfrm>
      </p:grpSpPr>
      <p:pic>
        <p:nvPicPr>
          <p:cNvPr id="8" name="Picture 2"/>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b="15344"/>
          <a:stretch/>
        </p:blipFill>
        <p:spPr bwMode="auto">
          <a:xfrm>
            <a:off x="0" y="0"/>
            <a:ext cx="9144000" cy="58057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pic>
        <p:nvPicPr>
          <p:cNvPr id="9" name="Picture 8"/>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146526" y="5928233"/>
            <a:ext cx="700998" cy="700998"/>
          </a:xfrm>
          <a:prstGeom prst="rect">
            <a:avLst/>
          </a:prstGeom>
          <a:noFill/>
          <a:extLst>
            <a:ext uri="{909E8E84-426E-40DD-AFC4-6F175D3DCCD1}">
              <a14:hiddenFill xmlns:a14="http://schemas.microsoft.com/office/drawing/2010/main">
                <a:solidFill>
                  <a:srgbClr val="FFFFFF"/>
                </a:solidFill>
              </a14:hiddenFill>
            </a:ext>
          </a:extLst>
        </p:spPr>
      </p:pic>
      <p:sp>
        <p:nvSpPr>
          <p:cNvPr id="4" name="Date Placeholder 3"/>
          <p:cNvSpPr>
            <a:spLocks noGrp="1"/>
          </p:cNvSpPr>
          <p:nvPr>
            <p:ph type="dt" sz="half" idx="10"/>
          </p:nvPr>
        </p:nvSpPr>
        <p:spPr/>
        <p:txBody>
          <a:bodyPr/>
          <a:lstStyle/>
          <a:p>
            <a:fld id="{D91CEC97-3610-4BC3-9863-84860970E407}" type="datetimeFigureOut">
              <a:rPr lang="en-GB" smtClean="0"/>
              <a:t>26/01/2022</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1F29FF0E-3B88-4BA3-99B1-B148A18A82CB}" type="slidenum">
              <a:rPr lang="en-GB" smtClean="0"/>
              <a:t>‹#›</a:t>
            </a:fld>
            <a:endParaRPr lang="en-GB" dirty="0"/>
          </a:p>
        </p:txBody>
      </p:sp>
    </p:spTree>
    <p:extLst>
      <p:ext uri="{BB962C8B-B14F-4D97-AF65-F5344CB8AC3E}">
        <p14:creationId xmlns:p14="http://schemas.microsoft.com/office/powerpoint/2010/main" val="21654239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1_Title Slide">
    <p:spTree>
      <p:nvGrpSpPr>
        <p:cNvPr id="1" name=""/>
        <p:cNvGrpSpPr/>
        <p:nvPr/>
      </p:nvGrpSpPr>
      <p:grpSpPr>
        <a:xfrm>
          <a:off x="0" y="0"/>
          <a:ext cx="0" cy="0"/>
          <a:chOff x="0" y="0"/>
          <a:chExt cx="0" cy="0"/>
        </a:xfrm>
      </p:grpSpPr>
      <p:pic>
        <p:nvPicPr>
          <p:cNvPr id="8" name="Picture 2"/>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b="15344"/>
          <a:stretch/>
        </p:blipFill>
        <p:spPr bwMode="auto">
          <a:xfrm>
            <a:off x="0" y="0"/>
            <a:ext cx="9144000" cy="58057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pic>
        <p:nvPicPr>
          <p:cNvPr id="9" name="Picture 8" descr="Z:\Pictures\logos\WJEC_Logo_RGB.jp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146155" y="5928233"/>
            <a:ext cx="701740" cy="700998"/>
          </a:xfrm>
          <a:prstGeom prst="rect">
            <a:avLst/>
          </a:prstGeom>
          <a:noFill/>
          <a:extLst>
            <a:ext uri="{909E8E84-426E-40DD-AFC4-6F175D3DCCD1}">
              <a14:hiddenFill xmlns:a14="http://schemas.microsoft.com/office/drawing/2010/main">
                <a:solidFill>
                  <a:srgbClr val="FFFFFF"/>
                </a:solidFill>
              </a14:hiddenFill>
            </a:ext>
          </a:extLst>
        </p:spPr>
      </p:pic>
      <p:sp>
        <p:nvSpPr>
          <p:cNvPr id="4" name="Date Placeholder 3"/>
          <p:cNvSpPr>
            <a:spLocks noGrp="1"/>
          </p:cNvSpPr>
          <p:nvPr>
            <p:ph type="dt" sz="half" idx="10"/>
          </p:nvPr>
        </p:nvSpPr>
        <p:spPr/>
        <p:txBody>
          <a:bodyPr/>
          <a:lstStyle/>
          <a:p>
            <a:fld id="{D91CEC97-3610-4BC3-9863-84860970E407}" type="datetimeFigureOut">
              <a:rPr lang="en-GB" smtClean="0"/>
              <a:t>26/01/2022</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1F29FF0E-3B88-4BA3-99B1-B148A18A82CB}" type="slidenum">
              <a:rPr lang="en-GB" smtClean="0"/>
              <a:t>‹#›</a:t>
            </a:fld>
            <a:endParaRPr lang="en-GB" dirty="0"/>
          </a:p>
        </p:txBody>
      </p:sp>
    </p:spTree>
    <p:extLst>
      <p:ext uri="{BB962C8B-B14F-4D97-AF65-F5344CB8AC3E}">
        <p14:creationId xmlns:p14="http://schemas.microsoft.com/office/powerpoint/2010/main" val="17689240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7" name="Picture 4" descr="Y:\Tools and Systems\Educational Support\Marketing and Communications\Jay\Banners\Power Point\EDUQAS-POWERPOINTheader.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130891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D91CEC97-3610-4BC3-9863-84860970E407}" type="datetimeFigureOut">
              <a:rPr lang="en-GB" smtClean="0"/>
              <a:t>26/01/2022</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1F29FF0E-3B88-4BA3-99B1-B148A18A82CB}" type="slidenum">
              <a:rPr lang="en-GB" smtClean="0"/>
              <a:t>‹#›</a:t>
            </a:fld>
            <a:endParaRPr lang="en-GB" dirty="0"/>
          </a:p>
        </p:txBody>
      </p:sp>
    </p:spTree>
    <p:extLst>
      <p:ext uri="{BB962C8B-B14F-4D97-AF65-F5344CB8AC3E}">
        <p14:creationId xmlns:p14="http://schemas.microsoft.com/office/powerpoint/2010/main" val="50646655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pic>
        <p:nvPicPr>
          <p:cNvPr id="8" name="Picture 7"/>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8231" y="1911"/>
            <a:ext cx="9152231" cy="12652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D91CEC97-3610-4BC3-9863-84860970E407}" type="datetimeFigureOut">
              <a:rPr lang="en-GB" smtClean="0"/>
              <a:t>26/01/2022</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1F29FF0E-3B88-4BA3-99B1-B148A18A82CB}" type="slidenum">
              <a:rPr lang="en-GB" smtClean="0"/>
              <a:t>‹#›</a:t>
            </a:fld>
            <a:endParaRPr lang="en-GB" dirty="0"/>
          </a:p>
        </p:txBody>
      </p:sp>
    </p:spTree>
    <p:extLst>
      <p:ext uri="{BB962C8B-B14F-4D97-AF65-F5344CB8AC3E}">
        <p14:creationId xmlns:p14="http://schemas.microsoft.com/office/powerpoint/2010/main" val="329966969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D91CEC97-3610-4BC3-9863-84860970E407}" type="datetimeFigureOut">
              <a:rPr lang="en-GB" smtClean="0"/>
              <a:t>26/01/2022</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1F29FF0E-3B88-4BA3-99B1-B148A18A82CB}" type="slidenum">
              <a:rPr lang="en-GB" smtClean="0"/>
              <a:t>‹#›</a:t>
            </a:fld>
            <a:endParaRPr lang="en-GB" dirty="0"/>
          </a:p>
        </p:txBody>
      </p:sp>
    </p:spTree>
    <p:extLst>
      <p:ext uri="{BB962C8B-B14F-4D97-AF65-F5344CB8AC3E}">
        <p14:creationId xmlns:p14="http://schemas.microsoft.com/office/powerpoint/2010/main" val="416799098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p>
            <a:fld id="{D91CEC97-3610-4BC3-9863-84860970E407}" type="datetimeFigureOut">
              <a:rPr lang="en-GB" smtClean="0"/>
              <a:t>26/01/2022</a:t>
            </a:fld>
            <a:endParaRPr lang="en-GB" dirty="0"/>
          </a:p>
        </p:txBody>
      </p:sp>
      <p:sp>
        <p:nvSpPr>
          <p:cNvPr id="6" name="Footer Placeholder 5"/>
          <p:cNvSpPr>
            <a:spLocks noGrp="1"/>
          </p:cNvSpPr>
          <p:nvPr>
            <p:ph type="ftr" sz="quarter" idx="11"/>
          </p:nvPr>
        </p:nvSpPr>
        <p:spPr/>
        <p:txBody>
          <a:bodyPr/>
          <a:lstStyle/>
          <a:p>
            <a:endParaRPr lang="en-GB" dirty="0"/>
          </a:p>
        </p:txBody>
      </p:sp>
      <p:sp>
        <p:nvSpPr>
          <p:cNvPr id="7" name="Slide Number Placeholder 6"/>
          <p:cNvSpPr>
            <a:spLocks noGrp="1"/>
          </p:cNvSpPr>
          <p:nvPr>
            <p:ph type="sldNum" sz="quarter" idx="12"/>
          </p:nvPr>
        </p:nvSpPr>
        <p:spPr/>
        <p:txBody>
          <a:bodyPr/>
          <a:lstStyle/>
          <a:p>
            <a:fld id="{1F29FF0E-3B88-4BA3-99B1-B148A18A82CB}" type="slidenum">
              <a:rPr lang="en-GB" smtClean="0"/>
              <a:t>‹#›</a:t>
            </a:fld>
            <a:endParaRPr lang="en-GB" dirty="0"/>
          </a:p>
        </p:txBody>
      </p:sp>
    </p:spTree>
    <p:extLst>
      <p:ext uri="{BB962C8B-B14F-4D97-AF65-F5344CB8AC3E}">
        <p14:creationId xmlns:p14="http://schemas.microsoft.com/office/powerpoint/2010/main" val="319918150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p:txBody>
          <a:bodyPr/>
          <a:lstStyle/>
          <a:p>
            <a:fld id="{D91CEC97-3610-4BC3-9863-84860970E407}" type="datetimeFigureOut">
              <a:rPr lang="en-GB" smtClean="0"/>
              <a:t>26/01/2022</a:t>
            </a:fld>
            <a:endParaRPr lang="en-GB" dirty="0"/>
          </a:p>
        </p:txBody>
      </p:sp>
      <p:sp>
        <p:nvSpPr>
          <p:cNvPr id="8" name="Footer Placeholder 7"/>
          <p:cNvSpPr>
            <a:spLocks noGrp="1"/>
          </p:cNvSpPr>
          <p:nvPr>
            <p:ph type="ftr" sz="quarter" idx="11"/>
          </p:nvPr>
        </p:nvSpPr>
        <p:spPr/>
        <p:txBody>
          <a:bodyPr/>
          <a:lstStyle/>
          <a:p>
            <a:endParaRPr lang="en-GB" dirty="0"/>
          </a:p>
        </p:txBody>
      </p:sp>
      <p:sp>
        <p:nvSpPr>
          <p:cNvPr id="9" name="Slide Number Placeholder 8"/>
          <p:cNvSpPr>
            <a:spLocks noGrp="1"/>
          </p:cNvSpPr>
          <p:nvPr>
            <p:ph type="sldNum" sz="quarter" idx="12"/>
          </p:nvPr>
        </p:nvSpPr>
        <p:spPr/>
        <p:txBody>
          <a:bodyPr/>
          <a:lstStyle/>
          <a:p>
            <a:fld id="{1F29FF0E-3B88-4BA3-99B1-B148A18A82CB}" type="slidenum">
              <a:rPr lang="en-GB" smtClean="0"/>
              <a:t>‹#›</a:t>
            </a:fld>
            <a:endParaRPr lang="en-GB" dirty="0"/>
          </a:p>
        </p:txBody>
      </p:sp>
    </p:spTree>
    <p:extLst>
      <p:ext uri="{BB962C8B-B14F-4D97-AF65-F5344CB8AC3E}">
        <p14:creationId xmlns:p14="http://schemas.microsoft.com/office/powerpoint/2010/main" val="189557760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fld id="{D91CEC97-3610-4BC3-9863-84860970E407}" type="datetimeFigureOut">
              <a:rPr lang="en-GB" smtClean="0"/>
              <a:t>26/01/2022</a:t>
            </a:fld>
            <a:endParaRPr lang="en-GB" dirty="0"/>
          </a:p>
        </p:txBody>
      </p:sp>
      <p:sp>
        <p:nvSpPr>
          <p:cNvPr id="4" name="Footer Placeholder 3"/>
          <p:cNvSpPr>
            <a:spLocks noGrp="1"/>
          </p:cNvSpPr>
          <p:nvPr>
            <p:ph type="ftr" sz="quarter" idx="11"/>
          </p:nvPr>
        </p:nvSpPr>
        <p:spPr/>
        <p:txBody>
          <a:bodyPr/>
          <a:lstStyle/>
          <a:p>
            <a:endParaRPr lang="en-GB" dirty="0"/>
          </a:p>
        </p:txBody>
      </p:sp>
      <p:sp>
        <p:nvSpPr>
          <p:cNvPr id="5" name="Slide Number Placeholder 4"/>
          <p:cNvSpPr>
            <a:spLocks noGrp="1"/>
          </p:cNvSpPr>
          <p:nvPr>
            <p:ph type="sldNum" sz="quarter" idx="12"/>
          </p:nvPr>
        </p:nvSpPr>
        <p:spPr/>
        <p:txBody>
          <a:bodyPr/>
          <a:lstStyle/>
          <a:p>
            <a:fld id="{1F29FF0E-3B88-4BA3-99B1-B148A18A82CB}" type="slidenum">
              <a:rPr lang="en-GB" smtClean="0"/>
              <a:t>‹#›</a:t>
            </a:fld>
            <a:endParaRPr lang="en-GB" dirty="0"/>
          </a:p>
        </p:txBody>
      </p:sp>
    </p:spTree>
    <p:extLst>
      <p:ext uri="{BB962C8B-B14F-4D97-AF65-F5344CB8AC3E}">
        <p14:creationId xmlns:p14="http://schemas.microsoft.com/office/powerpoint/2010/main" val="245372170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91CEC97-3610-4BC3-9863-84860970E407}" type="datetimeFigureOut">
              <a:rPr lang="en-GB" smtClean="0"/>
              <a:t>26/01/2022</a:t>
            </a:fld>
            <a:endParaRPr lang="en-GB" dirty="0"/>
          </a:p>
        </p:txBody>
      </p:sp>
      <p:sp>
        <p:nvSpPr>
          <p:cNvPr id="3" name="Footer Placeholder 2"/>
          <p:cNvSpPr>
            <a:spLocks noGrp="1"/>
          </p:cNvSpPr>
          <p:nvPr>
            <p:ph type="ftr" sz="quarter" idx="11"/>
          </p:nvPr>
        </p:nvSpPr>
        <p:spPr/>
        <p:txBody>
          <a:bodyPr/>
          <a:lstStyle/>
          <a:p>
            <a:endParaRPr lang="en-GB" dirty="0"/>
          </a:p>
        </p:txBody>
      </p:sp>
      <p:sp>
        <p:nvSpPr>
          <p:cNvPr id="4" name="Slide Number Placeholder 3"/>
          <p:cNvSpPr>
            <a:spLocks noGrp="1"/>
          </p:cNvSpPr>
          <p:nvPr>
            <p:ph type="sldNum" sz="quarter" idx="12"/>
          </p:nvPr>
        </p:nvSpPr>
        <p:spPr/>
        <p:txBody>
          <a:bodyPr/>
          <a:lstStyle/>
          <a:p>
            <a:fld id="{1F29FF0E-3B88-4BA3-99B1-B148A18A82CB}" type="slidenum">
              <a:rPr lang="en-GB" smtClean="0"/>
              <a:t>‹#›</a:t>
            </a:fld>
            <a:endParaRPr lang="en-GB" dirty="0"/>
          </a:p>
        </p:txBody>
      </p:sp>
      <p:pic>
        <p:nvPicPr>
          <p:cNvPr id="6" name="Eduqas_Powerpoint_Templates_for PPT-1.psd"/>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7" name="TextBox 6"/>
          <p:cNvSpPr txBox="1"/>
          <p:nvPr userDrawn="1"/>
        </p:nvSpPr>
        <p:spPr>
          <a:xfrm>
            <a:off x="278740" y="569174"/>
            <a:ext cx="4769510" cy="634020"/>
          </a:xfrm>
          <a:prstGeom prst="rect">
            <a:avLst/>
          </a:prstGeom>
          <a:noFill/>
        </p:spPr>
        <p:txBody>
          <a:bodyPr wrap="square" rtlCol="0">
            <a:spAutoFit/>
          </a:bodyPr>
          <a:lstStyle/>
          <a:p>
            <a:pPr>
              <a:lnSpc>
                <a:spcPct val="80000"/>
              </a:lnSpc>
            </a:pPr>
            <a:r>
              <a:rPr lang="en-US" sz="4400" kern="1100" spc="-30" dirty="0">
                <a:solidFill>
                  <a:schemeClr val="bg1"/>
                </a:solidFill>
                <a:latin typeface="Gotham Rounded Book"/>
                <a:cs typeface="Gotham Rounded Book"/>
              </a:rPr>
              <a:t>Any Questions?</a:t>
            </a:r>
          </a:p>
        </p:txBody>
      </p:sp>
    </p:spTree>
    <p:extLst>
      <p:ext uri="{BB962C8B-B14F-4D97-AF65-F5344CB8AC3E}">
        <p14:creationId xmlns:p14="http://schemas.microsoft.com/office/powerpoint/2010/main" val="328950177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1CEC97-3610-4BC3-9863-84860970E407}" type="datetimeFigureOut">
              <a:rPr lang="en-GB" smtClean="0"/>
              <a:t>26/01/2022</a:t>
            </a:fld>
            <a:endParaRPr lang="en-GB"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F29FF0E-3B88-4BA3-99B1-B148A18A82CB}" type="slidenum">
              <a:rPr lang="en-GB" smtClean="0"/>
              <a:t>‹#›</a:t>
            </a:fld>
            <a:endParaRPr lang="en-GB" dirty="0"/>
          </a:p>
        </p:txBody>
      </p:sp>
    </p:spTree>
    <p:extLst>
      <p:ext uri="{BB962C8B-B14F-4D97-AF65-F5344CB8AC3E}">
        <p14:creationId xmlns:p14="http://schemas.microsoft.com/office/powerpoint/2010/main" val="31501308"/>
      </p:ext>
    </p:extLst>
  </p:cSld>
  <p:clrMap bg1="lt1" tx1="dk1" bg2="lt2" tx2="dk2" accent1="accent1" accent2="accent2" accent3="accent3" accent4="accent4" accent5="accent5" accent6="accent6" hlink="hlink" folHlink="folHlink"/>
  <p:sldLayoutIdLst>
    <p:sldLayoutId id="2147483649" r:id="rId1"/>
    <p:sldLayoutId id="2147483661" r:id="rId2"/>
    <p:sldLayoutId id="2147483650" r:id="rId3"/>
    <p:sldLayoutId id="2147483662" r:id="rId4"/>
    <p:sldLayoutId id="2147483651" r:id="rId5"/>
    <p:sldLayoutId id="2147483652" r:id="rId6"/>
    <p:sldLayoutId id="2147483653" r:id="rId7"/>
    <p:sldLayoutId id="2147483654" r:id="rId8"/>
    <p:sldLayoutId id="2147483655" r:id="rId9"/>
    <p:sldLayoutId id="2147483660" r:id="rId10"/>
    <p:sldLayoutId id="2147483656" r:id="rId11"/>
    <p:sldLayoutId id="2147483657" r:id="rId12"/>
    <p:sldLayoutId id="2147483658" r:id="rId13"/>
    <p:sldLayoutId id="2147483659" r:id="rId14"/>
    <p:sldLayoutId id="2147483663" r:id="rId15"/>
    <p:sldLayoutId id="2147483664" r:id="rId16"/>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Pa%20adnodd.pptx" TargetMode="External"/><Relationship Id="rId2" Type="http://schemas.openxmlformats.org/officeDocument/2006/relationships/notesSlide" Target="../notesSlides/notesSlide1.xml"/><Relationship Id="rId1" Type="http://schemas.openxmlformats.org/officeDocument/2006/relationships/slideLayout" Target="../slideLayouts/slideLayout16.xml"/><Relationship Id="rId4" Type="http://schemas.openxmlformats.org/officeDocument/2006/relationships/image" Target="../media/image9.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1.xml.rels><?xml version="1.0" encoding="UTF-8" standalone="yes"?>
<Relationships xmlns="http://schemas.openxmlformats.org/package/2006/relationships"><Relationship Id="rId2" Type="http://schemas.openxmlformats.org/officeDocument/2006/relationships/hyperlink" Target="mailto:GCELaw@wjec.co.uk"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hlinkClick r:id="rId3" action="ppaction://hlinkpres?slideindex=1&amp;slidetitle="/>
          </p:cNvPr>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146526" y="5928233"/>
            <a:ext cx="700998" cy="700998"/>
          </a:xfrm>
          <a:prstGeom prst="rect">
            <a:avLst/>
          </a:prstGeom>
          <a:noFill/>
          <a:extLst>
            <a:ext uri="{909E8E84-426E-40DD-AFC4-6F175D3DCCD1}">
              <a14:hiddenFill xmlns:a14="http://schemas.microsoft.com/office/drawing/2010/main">
                <a:solidFill>
                  <a:srgbClr val="FFFFFF"/>
                </a:solidFill>
              </a14:hiddenFill>
            </a:ext>
          </a:extLst>
        </p:spPr>
      </p:pic>
      <p:sp>
        <p:nvSpPr>
          <p:cNvPr id="8" name="Title 1">
            <a:extLst>
              <a:ext uri="{FF2B5EF4-FFF2-40B4-BE49-F238E27FC236}">
                <a16:creationId xmlns:a16="http://schemas.microsoft.com/office/drawing/2014/main" id="{768E4465-F1DC-460B-BC50-20BEB80F9902}"/>
              </a:ext>
            </a:extLst>
          </p:cNvPr>
          <p:cNvSpPr>
            <a:spLocks noGrp="1"/>
          </p:cNvSpPr>
          <p:nvPr>
            <p:ph type="ctrTitle"/>
          </p:nvPr>
        </p:nvSpPr>
        <p:spPr>
          <a:xfrm>
            <a:off x="497025" y="2313657"/>
            <a:ext cx="7772400" cy="52364"/>
          </a:xfrm>
        </p:spPr>
        <p:txBody>
          <a:bodyPr>
            <a:normAutofit fontScale="90000"/>
          </a:bodyPr>
          <a:lstStyle/>
          <a:p>
            <a:pPr algn="l"/>
            <a:br>
              <a:rPr lang="en-GB" dirty="0">
                <a:solidFill>
                  <a:schemeClr val="bg1"/>
                </a:solidFill>
                <a:latin typeface="Arial" panose="020B0604020202020204" pitchFamily="34" charset="0"/>
                <a:cs typeface="Arial" panose="020B0604020202020204" pitchFamily="34" charset="0"/>
              </a:rPr>
            </a:br>
            <a:r>
              <a:rPr lang="en-GB" dirty="0">
                <a:solidFill>
                  <a:schemeClr val="bg1"/>
                </a:solidFill>
                <a:latin typeface="Arial" panose="020B0604020202020204" pitchFamily="34" charset="0"/>
                <a:cs typeface="Arial" panose="020B0604020202020204" pitchFamily="34" charset="0"/>
              </a:rPr>
              <a:t>Assessing WJEC </a:t>
            </a:r>
            <a:r>
              <a:rPr lang="en-GB" i="1" dirty="0">
                <a:solidFill>
                  <a:schemeClr val="bg1"/>
                </a:solidFill>
                <a:latin typeface="Arial" panose="020B0604020202020204" pitchFamily="34" charset="0"/>
                <a:cs typeface="Arial" panose="020B0604020202020204" pitchFamily="34" charset="0"/>
              </a:rPr>
              <a:t>A Level Law </a:t>
            </a:r>
            <a:br>
              <a:rPr lang="en-GB" i="1" dirty="0">
                <a:solidFill>
                  <a:schemeClr val="bg1"/>
                </a:solidFill>
                <a:latin typeface="Arial" panose="020B0604020202020204" pitchFamily="34" charset="0"/>
                <a:cs typeface="Arial" panose="020B0604020202020204" pitchFamily="34" charset="0"/>
              </a:rPr>
            </a:br>
            <a:r>
              <a:rPr lang="en-GB" i="1" dirty="0">
                <a:solidFill>
                  <a:schemeClr val="bg1"/>
                </a:solidFill>
                <a:latin typeface="Arial" panose="020B0604020202020204" pitchFamily="34" charset="0"/>
                <a:cs typeface="Arial" panose="020B0604020202020204" pitchFamily="34" charset="0"/>
              </a:rPr>
              <a:t>Qualification overview</a:t>
            </a:r>
            <a:br>
              <a:rPr lang="en-GB" i="1" dirty="0">
                <a:solidFill>
                  <a:schemeClr val="bg1"/>
                </a:solidFill>
                <a:latin typeface="Arial" panose="020B0604020202020204" pitchFamily="34" charset="0"/>
                <a:cs typeface="Arial" panose="020B0604020202020204" pitchFamily="34" charset="0"/>
              </a:rPr>
            </a:br>
            <a:br>
              <a:rPr lang="en-GB" i="1" dirty="0">
                <a:solidFill>
                  <a:schemeClr val="bg1"/>
                </a:solidFill>
                <a:latin typeface="Arial" panose="020B0604020202020204" pitchFamily="34" charset="0"/>
                <a:cs typeface="Arial" panose="020B0604020202020204" pitchFamily="34" charset="0"/>
              </a:rPr>
            </a:br>
            <a:br>
              <a:rPr lang="en-GB" dirty="0"/>
            </a:br>
            <a:r>
              <a:rPr lang="en-GB" i="1" dirty="0"/>
              <a:t> </a:t>
            </a:r>
            <a:endParaRPr lang="en-GB" dirty="0">
              <a:solidFill>
                <a:schemeClr val="bg1"/>
              </a:solidFill>
            </a:endParaRPr>
          </a:p>
        </p:txBody>
      </p:sp>
    </p:spTree>
    <p:extLst>
      <p:ext uri="{BB962C8B-B14F-4D97-AF65-F5344CB8AC3E}">
        <p14:creationId xmlns:p14="http://schemas.microsoft.com/office/powerpoint/2010/main" val="50897126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789E6038-B0A3-4D44-81B4-E9CCBD371AC3}"/>
              </a:ext>
            </a:extLst>
          </p:cNvPr>
          <p:cNvSpPr txBox="1">
            <a:spLocks/>
          </p:cNvSpPr>
          <p:nvPr/>
        </p:nvSpPr>
        <p:spPr>
          <a:xfrm>
            <a:off x="558800" y="44686"/>
            <a:ext cx="8229600" cy="114300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3200" b="1" kern="1200">
                <a:solidFill>
                  <a:schemeClr val="bg1"/>
                </a:solidFill>
                <a:latin typeface="Arial" panose="020B0604020202020204" pitchFamily="34" charset="0"/>
                <a:ea typeface="+mj-ea"/>
                <a:cs typeface="Arial" panose="020B0604020202020204" pitchFamily="34" charset="0"/>
              </a:defRPr>
            </a:lvl1pPr>
          </a:lstStyle>
          <a:p>
            <a:r>
              <a:rPr lang="en-GB" sz="4000" dirty="0"/>
              <a:t>Assessing evidence</a:t>
            </a:r>
          </a:p>
        </p:txBody>
      </p:sp>
      <p:sp>
        <p:nvSpPr>
          <p:cNvPr id="6" name="Content Placeholder 2">
            <a:extLst>
              <a:ext uri="{FF2B5EF4-FFF2-40B4-BE49-F238E27FC236}">
                <a16:creationId xmlns:a16="http://schemas.microsoft.com/office/drawing/2014/main" id="{6B414B8F-37D7-44B7-B110-F3C7F1F106EF}"/>
              </a:ext>
            </a:extLst>
          </p:cNvPr>
          <p:cNvSpPr txBox="1">
            <a:spLocks/>
          </p:cNvSpPr>
          <p:nvPr/>
        </p:nvSpPr>
        <p:spPr>
          <a:xfrm>
            <a:off x="394816" y="1340768"/>
            <a:ext cx="8229600" cy="5178361"/>
          </a:xfrm>
          <a:prstGeom prst="rect">
            <a:avLst/>
          </a:prstGeom>
        </p:spPr>
        <p:txBody>
          <a:bodyPr/>
          <a:lstStyle>
            <a:lvl1pPr marL="0" indent="0" algn="l" defTabSz="457200" rtl="0" eaLnBrk="1" latinLnBrk="0" hangingPunct="1">
              <a:spcBef>
                <a:spcPct val="20000"/>
              </a:spcBef>
              <a:buFont typeface="Arial"/>
              <a:buNone/>
              <a:defRPr sz="2000" kern="1200">
                <a:solidFill>
                  <a:schemeClr val="tx1"/>
                </a:solidFill>
                <a:latin typeface="Arial" panose="020B0604020202020204" pitchFamily="34" charset="0"/>
                <a:ea typeface="+mn-ea"/>
                <a:cs typeface="Arial" panose="020B0604020202020204" pitchFamily="34" charset="0"/>
              </a:defRPr>
            </a:lvl1pPr>
            <a:lvl2pPr marL="742950" indent="-28575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lvl="0"/>
            <a:r>
              <a:rPr lang="en-GB" b="1" dirty="0"/>
              <a:t>Rubric infringements</a:t>
            </a:r>
            <a:endParaRPr lang="en-GB" dirty="0"/>
          </a:p>
          <a:p>
            <a:br>
              <a:rPr lang="en-GB" dirty="0"/>
            </a:br>
            <a:endParaRPr lang="en-GB" sz="2400" b="1" dirty="0"/>
          </a:p>
        </p:txBody>
      </p:sp>
      <p:graphicFrame>
        <p:nvGraphicFramePr>
          <p:cNvPr id="2" name="Table 2">
            <a:extLst>
              <a:ext uri="{FF2B5EF4-FFF2-40B4-BE49-F238E27FC236}">
                <a16:creationId xmlns:a16="http://schemas.microsoft.com/office/drawing/2014/main" id="{3F637611-3B3F-4994-939D-C9D19F07868E}"/>
              </a:ext>
            </a:extLst>
          </p:cNvPr>
          <p:cNvGraphicFramePr>
            <a:graphicFrameLocks noGrp="1"/>
          </p:cNvGraphicFramePr>
          <p:nvPr>
            <p:extLst>
              <p:ext uri="{D42A27DB-BD31-4B8C-83A1-F6EECF244321}">
                <p14:modId xmlns:p14="http://schemas.microsoft.com/office/powerpoint/2010/main" val="2032024714"/>
              </p:ext>
            </p:extLst>
          </p:nvPr>
        </p:nvGraphicFramePr>
        <p:xfrm>
          <a:off x="755576" y="2276872"/>
          <a:ext cx="7704856" cy="2999032"/>
        </p:xfrm>
        <a:graphic>
          <a:graphicData uri="http://schemas.openxmlformats.org/drawingml/2006/table">
            <a:tbl>
              <a:tblPr firstRow="1" bandRow="1">
                <a:tableStyleId>{5C22544A-7EE6-4342-B048-85BDC9FD1C3A}</a:tableStyleId>
              </a:tblPr>
              <a:tblGrid>
                <a:gridCol w="2232248">
                  <a:extLst>
                    <a:ext uri="{9D8B030D-6E8A-4147-A177-3AD203B41FA5}">
                      <a16:colId xmlns:a16="http://schemas.microsoft.com/office/drawing/2014/main" val="3119963982"/>
                    </a:ext>
                  </a:extLst>
                </a:gridCol>
                <a:gridCol w="5472608">
                  <a:extLst>
                    <a:ext uri="{9D8B030D-6E8A-4147-A177-3AD203B41FA5}">
                      <a16:colId xmlns:a16="http://schemas.microsoft.com/office/drawing/2014/main" val="1991654297"/>
                    </a:ext>
                  </a:extLst>
                </a:gridCol>
              </a:tblGrid>
              <a:tr h="438712">
                <a:tc>
                  <a:txBody>
                    <a:bodyPr/>
                    <a:lstStyle/>
                    <a:p>
                      <a:pPr algn="ctr"/>
                      <a:r>
                        <a:rPr lang="en-GB" dirty="0"/>
                        <a:t>Type of infringement</a:t>
                      </a:r>
                    </a:p>
                  </a:txBody>
                  <a:tcPr/>
                </a:tc>
                <a:tc>
                  <a:txBody>
                    <a:bodyPr/>
                    <a:lstStyle/>
                    <a:p>
                      <a:pPr algn="ctr"/>
                      <a:r>
                        <a:rPr lang="en-GB" dirty="0"/>
                        <a:t>Action</a:t>
                      </a:r>
                    </a:p>
                  </a:txBody>
                  <a:tcPr/>
                </a:tc>
                <a:extLst>
                  <a:ext uri="{0D108BD9-81ED-4DB2-BD59-A6C34878D82A}">
                    <a16:rowId xmlns:a16="http://schemas.microsoft.com/office/drawing/2014/main" val="2455063329"/>
                  </a:ext>
                </a:extLst>
              </a:tr>
              <a:tr h="2048699">
                <a:tc>
                  <a:txBody>
                    <a:bodyPr/>
                    <a:lstStyle/>
                    <a:p>
                      <a:r>
                        <a:rPr lang="en-GB" sz="1800" kern="1200" dirty="0">
                          <a:solidFill>
                            <a:schemeClr val="dk1"/>
                          </a:solidFill>
                          <a:effectLst/>
                          <a:latin typeface="+mn-lt"/>
                          <a:ea typeface="+mn-ea"/>
                          <a:cs typeface="+mn-cs"/>
                        </a:rPr>
                        <a:t>Incorrect numbering of an answer (unconstrained papers)</a:t>
                      </a:r>
                      <a:endParaRPr lang="en-GB" dirty="0"/>
                    </a:p>
                  </a:txBody>
                  <a:tcPr/>
                </a:tc>
                <a:tc>
                  <a:txBody>
                    <a:bodyPr/>
                    <a:lstStyle/>
                    <a:p>
                      <a:pPr marL="285750" indent="-285750">
                        <a:buFont typeface="Arial" panose="020B0604020202020204" pitchFamily="34" charset="0"/>
                        <a:buChar char="•"/>
                      </a:pPr>
                      <a:r>
                        <a:rPr lang="en-GB" sz="1800" kern="1200" dirty="0">
                          <a:solidFill>
                            <a:schemeClr val="dk1"/>
                          </a:solidFill>
                          <a:effectLst/>
                          <a:latin typeface="+mn-lt"/>
                          <a:ea typeface="+mn-ea"/>
                          <a:cs typeface="+mn-cs"/>
                        </a:rPr>
                        <a:t>If it is obvious which question is being answered, award marks as per the marking scheme for the question focused on by the candidate.</a:t>
                      </a:r>
                    </a:p>
                    <a:p>
                      <a:pPr marL="285750" indent="-285750">
                        <a:buFont typeface="Arial" panose="020B0604020202020204" pitchFamily="34" charset="0"/>
                        <a:buChar char="•"/>
                      </a:pPr>
                      <a:r>
                        <a:rPr lang="en-GB" sz="1800" kern="1200" dirty="0">
                          <a:solidFill>
                            <a:schemeClr val="dk1"/>
                          </a:solidFill>
                          <a:effectLst/>
                          <a:latin typeface="+mn-lt"/>
                          <a:ea typeface="+mn-ea"/>
                          <a:cs typeface="+mn-cs"/>
                        </a:rPr>
                        <a:t>If there is creditworthy material relevant to both questions 7 and 8, under question 8, award marks for the question 8 and where possible consider additional information for question 7 if question 7 has not been attempted. Do not double credit for both question 7 and 8. </a:t>
                      </a:r>
                      <a:endParaRPr lang="en-GB" dirty="0"/>
                    </a:p>
                  </a:txBody>
                  <a:tcPr/>
                </a:tc>
                <a:extLst>
                  <a:ext uri="{0D108BD9-81ED-4DB2-BD59-A6C34878D82A}">
                    <a16:rowId xmlns:a16="http://schemas.microsoft.com/office/drawing/2014/main" val="1646666690"/>
                  </a:ext>
                </a:extLst>
              </a:tr>
            </a:tbl>
          </a:graphicData>
        </a:graphic>
      </p:graphicFrame>
    </p:spTree>
    <p:extLst>
      <p:ext uri="{BB962C8B-B14F-4D97-AF65-F5344CB8AC3E}">
        <p14:creationId xmlns:p14="http://schemas.microsoft.com/office/powerpoint/2010/main" val="52815706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467544" y="692696"/>
            <a:ext cx="7772400" cy="1470025"/>
          </a:xfrm>
        </p:spPr>
        <p:txBody>
          <a:bodyPr>
            <a:normAutofit fontScale="90000"/>
          </a:bodyPr>
          <a:lstStyle/>
          <a:p>
            <a:pPr algn="l"/>
            <a:br>
              <a:rPr lang="en-GB" dirty="0"/>
            </a:br>
            <a:br>
              <a:rPr lang="en-GB" dirty="0"/>
            </a:br>
            <a:r>
              <a:rPr lang="en-GB" b="1" dirty="0">
                <a:solidFill>
                  <a:schemeClr val="bg1"/>
                </a:solidFill>
                <a:latin typeface="Arial" panose="020B0604020202020204" pitchFamily="34" charset="0"/>
                <a:cs typeface="Arial" panose="020B0604020202020204" pitchFamily="34" charset="0"/>
              </a:rPr>
              <a:t>Any Questions?</a:t>
            </a:r>
            <a:br>
              <a:rPr lang="en-GB" dirty="0"/>
            </a:br>
            <a:br>
              <a:rPr lang="en-GB" dirty="0">
                <a:latin typeface="Arial" panose="020B0604020202020204" pitchFamily="34" charset="0"/>
                <a:cs typeface="Arial" panose="020B0604020202020204" pitchFamily="34" charset="0"/>
              </a:rPr>
            </a:br>
            <a:r>
              <a:rPr lang="en-GB" sz="2700" dirty="0">
                <a:solidFill>
                  <a:schemeClr val="bg1"/>
                </a:solidFill>
                <a:latin typeface="Arial" panose="020B0604020202020204" pitchFamily="34" charset="0"/>
                <a:cs typeface="Arial" panose="020B0604020202020204" pitchFamily="34" charset="0"/>
              </a:rPr>
              <a:t>If you have any questions, contact our specialist subject officers and administrative support team for your subject with any queries.</a:t>
            </a:r>
            <a:br>
              <a:rPr lang="en-GB" sz="2700" dirty="0"/>
            </a:br>
            <a:br>
              <a:rPr lang="en-GB" dirty="0"/>
            </a:br>
            <a:r>
              <a:rPr lang="en-GB" sz="2200" dirty="0">
                <a:latin typeface="Arial" panose="020B0604020202020204" pitchFamily="34" charset="0"/>
                <a:cs typeface="Arial" panose="020B0604020202020204" pitchFamily="34" charset="0"/>
                <a:hlinkClick r:id="rId2"/>
              </a:rPr>
              <a:t>Law@wjec.co.uk</a:t>
            </a:r>
            <a:r>
              <a:rPr lang="en-GB" sz="2200" dirty="0">
                <a:latin typeface="Arial" panose="020B0604020202020204" pitchFamily="34" charset="0"/>
                <a:cs typeface="Arial" panose="020B0604020202020204" pitchFamily="34" charset="0"/>
              </a:rPr>
              <a:t> </a:t>
            </a:r>
          </a:p>
        </p:txBody>
      </p:sp>
    </p:spTree>
    <p:extLst>
      <p:ext uri="{BB962C8B-B14F-4D97-AF65-F5344CB8AC3E}">
        <p14:creationId xmlns:p14="http://schemas.microsoft.com/office/powerpoint/2010/main" val="405299149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789E6038-B0A3-4D44-81B4-E9CCBD371AC3}"/>
              </a:ext>
            </a:extLst>
          </p:cNvPr>
          <p:cNvSpPr txBox="1">
            <a:spLocks/>
          </p:cNvSpPr>
          <p:nvPr/>
        </p:nvSpPr>
        <p:spPr>
          <a:xfrm>
            <a:off x="558800" y="44686"/>
            <a:ext cx="8229600" cy="114300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3200" b="1" kern="1200">
                <a:solidFill>
                  <a:schemeClr val="bg1"/>
                </a:solidFill>
                <a:latin typeface="Arial" panose="020B0604020202020204" pitchFamily="34" charset="0"/>
                <a:ea typeface="+mj-ea"/>
                <a:cs typeface="Arial" panose="020B0604020202020204" pitchFamily="34" charset="0"/>
              </a:defRPr>
            </a:lvl1pPr>
          </a:lstStyle>
          <a:p>
            <a:r>
              <a:rPr lang="en-GB" sz="4000" dirty="0"/>
              <a:t>Assessment Objectives</a:t>
            </a:r>
          </a:p>
        </p:txBody>
      </p:sp>
      <p:sp>
        <p:nvSpPr>
          <p:cNvPr id="6" name="Content Placeholder 2">
            <a:extLst>
              <a:ext uri="{FF2B5EF4-FFF2-40B4-BE49-F238E27FC236}">
                <a16:creationId xmlns:a16="http://schemas.microsoft.com/office/drawing/2014/main" id="{6B414B8F-37D7-44B7-B110-F3C7F1F106EF}"/>
              </a:ext>
            </a:extLst>
          </p:cNvPr>
          <p:cNvSpPr txBox="1">
            <a:spLocks/>
          </p:cNvSpPr>
          <p:nvPr/>
        </p:nvSpPr>
        <p:spPr>
          <a:xfrm>
            <a:off x="648478" y="1457763"/>
            <a:ext cx="8229600" cy="5178361"/>
          </a:xfrm>
          <a:prstGeom prst="rect">
            <a:avLst/>
          </a:prstGeom>
        </p:spPr>
        <p:txBody>
          <a:bodyPr/>
          <a:lstStyle>
            <a:lvl1pPr marL="0" indent="0" algn="l" defTabSz="457200" rtl="0" eaLnBrk="1" latinLnBrk="0" hangingPunct="1">
              <a:spcBef>
                <a:spcPct val="20000"/>
              </a:spcBef>
              <a:buFont typeface="Arial"/>
              <a:buNone/>
              <a:defRPr sz="2000" kern="1200">
                <a:solidFill>
                  <a:schemeClr val="tx1"/>
                </a:solidFill>
                <a:latin typeface="Arial" panose="020B0604020202020204" pitchFamily="34" charset="0"/>
                <a:ea typeface="+mn-ea"/>
                <a:cs typeface="Arial" panose="020B0604020202020204" pitchFamily="34" charset="0"/>
              </a:defRPr>
            </a:lvl1pPr>
            <a:lvl2pPr marL="742950" indent="-28575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GB" b="1" dirty="0"/>
              <a:t>Assessment Objectives</a:t>
            </a:r>
          </a:p>
        </p:txBody>
      </p:sp>
      <p:sp>
        <p:nvSpPr>
          <p:cNvPr id="2" name="Rectangle 1">
            <a:extLst>
              <a:ext uri="{FF2B5EF4-FFF2-40B4-BE49-F238E27FC236}">
                <a16:creationId xmlns:a16="http://schemas.microsoft.com/office/drawing/2014/main" id="{B304554F-E0AD-4651-B070-1DD1588EBD40}"/>
              </a:ext>
            </a:extLst>
          </p:cNvPr>
          <p:cNvSpPr/>
          <p:nvPr/>
        </p:nvSpPr>
        <p:spPr>
          <a:xfrm>
            <a:off x="415212" y="2305270"/>
            <a:ext cx="8313576" cy="2862322"/>
          </a:xfrm>
          <a:prstGeom prst="rect">
            <a:avLst/>
          </a:prstGeom>
        </p:spPr>
        <p:txBody>
          <a:bodyPr wrap="square">
            <a:spAutoFit/>
          </a:bodyPr>
          <a:lstStyle/>
          <a:p>
            <a:r>
              <a:rPr lang="en-US" sz="2000" dirty="0">
                <a:latin typeface="Arial" panose="020B0604020202020204" pitchFamily="34" charset="0"/>
                <a:cs typeface="Arial" panose="020B0604020202020204" pitchFamily="34" charset="0"/>
              </a:rPr>
              <a:t>AO1</a:t>
            </a:r>
          </a:p>
          <a:p>
            <a:r>
              <a:rPr lang="en-US" sz="2000" dirty="0">
                <a:latin typeface="Arial" panose="020B0604020202020204" pitchFamily="34" charset="0"/>
                <a:cs typeface="Arial" panose="020B0604020202020204" pitchFamily="34" charset="0"/>
              </a:rPr>
              <a:t>Demonstrate knowledge and understanding of legal rules and principles. </a:t>
            </a:r>
          </a:p>
          <a:p>
            <a:endParaRPr lang="en-US" sz="2000" dirty="0">
              <a:latin typeface="Arial" panose="020B0604020202020204" pitchFamily="34" charset="0"/>
              <a:cs typeface="Arial" panose="020B0604020202020204" pitchFamily="34" charset="0"/>
            </a:endParaRPr>
          </a:p>
          <a:p>
            <a:r>
              <a:rPr lang="en-US" sz="2000" dirty="0">
                <a:latin typeface="Arial" panose="020B0604020202020204" pitchFamily="34" charset="0"/>
                <a:cs typeface="Arial" panose="020B0604020202020204" pitchFamily="34" charset="0"/>
              </a:rPr>
              <a:t>AO2</a:t>
            </a:r>
          </a:p>
          <a:p>
            <a:r>
              <a:rPr lang="en-US" sz="2000" dirty="0">
                <a:latin typeface="Arial" panose="020B0604020202020204" pitchFamily="34" charset="0"/>
                <a:cs typeface="Arial" panose="020B0604020202020204" pitchFamily="34" charset="0"/>
              </a:rPr>
              <a:t>Apply legal rules and principles to given scenarios in order to present a legal argument using appropriate legal terminology. </a:t>
            </a:r>
          </a:p>
          <a:p>
            <a:endParaRPr lang="en-US" sz="2000" dirty="0">
              <a:latin typeface="Arial" panose="020B0604020202020204" pitchFamily="34" charset="0"/>
              <a:cs typeface="Arial" panose="020B0604020202020204" pitchFamily="34" charset="0"/>
            </a:endParaRPr>
          </a:p>
          <a:p>
            <a:r>
              <a:rPr lang="en-US" sz="2000" dirty="0">
                <a:latin typeface="Arial" panose="020B0604020202020204" pitchFamily="34" charset="0"/>
                <a:cs typeface="Arial" panose="020B0604020202020204" pitchFamily="34" charset="0"/>
              </a:rPr>
              <a:t>AO3</a:t>
            </a:r>
          </a:p>
          <a:p>
            <a:r>
              <a:rPr lang="en-US" sz="2000" dirty="0">
                <a:latin typeface="Arial" panose="020B0604020202020204" pitchFamily="34" charset="0"/>
                <a:cs typeface="Arial" panose="020B0604020202020204" pitchFamily="34" charset="0"/>
              </a:rPr>
              <a:t>Analyse and evaluate legal rules, principles, concepts and issues. </a:t>
            </a:r>
            <a:endParaRPr lang="en-GB" sz="2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30102278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789E6038-B0A3-4D44-81B4-E9CCBD371AC3}"/>
              </a:ext>
            </a:extLst>
          </p:cNvPr>
          <p:cNvSpPr txBox="1">
            <a:spLocks/>
          </p:cNvSpPr>
          <p:nvPr/>
        </p:nvSpPr>
        <p:spPr>
          <a:xfrm>
            <a:off x="558800" y="44686"/>
            <a:ext cx="8229600" cy="114300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3200" b="1" kern="1200">
                <a:solidFill>
                  <a:schemeClr val="bg1"/>
                </a:solidFill>
                <a:latin typeface="Arial" panose="020B0604020202020204" pitchFamily="34" charset="0"/>
                <a:ea typeface="+mj-ea"/>
                <a:cs typeface="Arial" panose="020B0604020202020204" pitchFamily="34" charset="0"/>
              </a:defRPr>
            </a:lvl1pPr>
          </a:lstStyle>
          <a:p>
            <a:pPr>
              <a:defRPr b="0" i="0"/>
            </a:pPr>
            <a:r>
              <a:rPr lang="en-GB" sz="4000" b="1" dirty="0" err="1"/>
              <a:t>Cynllun</a:t>
            </a:r>
            <a:r>
              <a:rPr lang="en-GB" sz="4000" b="1" dirty="0"/>
              <a:t> Marcio</a:t>
            </a:r>
            <a:endParaRPr lang="1106" sz="4000" b="1" dirty="0"/>
          </a:p>
        </p:txBody>
      </p:sp>
      <p:sp>
        <p:nvSpPr>
          <p:cNvPr id="6" name="Content Placeholder 2">
            <a:extLst>
              <a:ext uri="{FF2B5EF4-FFF2-40B4-BE49-F238E27FC236}">
                <a16:creationId xmlns:a16="http://schemas.microsoft.com/office/drawing/2014/main" id="{6B414B8F-37D7-44B7-B110-F3C7F1F106EF}"/>
              </a:ext>
            </a:extLst>
          </p:cNvPr>
          <p:cNvSpPr txBox="1">
            <a:spLocks/>
          </p:cNvSpPr>
          <p:nvPr/>
        </p:nvSpPr>
        <p:spPr>
          <a:xfrm>
            <a:off x="457200" y="1432373"/>
            <a:ext cx="8229600" cy="5178361"/>
          </a:xfrm>
          <a:prstGeom prst="rect">
            <a:avLst/>
          </a:prstGeom>
        </p:spPr>
        <p:txBody>
          <a:bodyPr/>
          <a:lstStyle>
            <a:lvl1pPr marL="0" indent="0" algn="l" defTabSz="457200" rtl="0" eaLnBrk="1" latinLnBrk="0" hangingPunct="1">
              <a:spcBef>
                <a:spcPct val="20000"/>
              </a:spcBef>
              <a:buFont typeface="Arial"/>
              <a:buNone/>
              <a:defRPr sz="2000" kern="1200">
                <a:solidFill>
                  <a:schemeClr val="tx1"/>
                </a:solidFill>
                <a:latin typeface="Arial" panose="020B0604020202020204" pitchFamily="34" charset="0"/>
                <a:ea typeface="+mn-ea"/>
                <a:cs typeface="Arial" panose="020B0604020202020204" pitchFamily="34" charset="0"/>
              </a:defRPr>
            </a:lvl1pPr>
            <a:lvl2pPr marL="742950" indent="-28575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lvl="0">
              <a:defRPr b="0" i="0"/>
            </a:pPr>
            <a:r>
              <a:rPr lang="en-GB" sz="2400" b="1" dirty="0"/>
              <a:t>Understanding the </a:t>
            </a:r>
            <a:r>
              <a:rPr lang="en-GB" sz="2400" b="1" dirty="0" err="1"/>
              <a:t>Cynllun</a:t>
            </a:r>
            <a:r>
              <a:rPr lang="en-GB" sz="2400" b="1" dirty="0"/>
              <a:t> Marcio</a:t>
            </a:r>
            <a:endParaRPr lang="1106" sz="2400" b="1" dirty="0"/>
          </a:p>
          <a:p>
            <a:pPr lvl="0"/>
            <a:endParaRPr lang="en-GB" sz="2400" b="1" dirty="0"/>
          </a:p>
          <a:p>
            <a:pPr lvl="0"/>
            <a:r>
              <a:rPr lang="en-GB" sz="2200" dirty="0"/>
              <a:t>Marking criteria generally take two forms:</a:t>
            </a:r>
          </a:p>
          <a:p>
            <a:pPr lvl="0"/>
            <a:endParaRPr lang="en-GB" sz="2200" dirty="0"/>
          </a:p>
          <a:p>
            <a:pPr marL="342900" lvl="0" indent="-342900">
              <a:buFont typeface="Arial" panose="020B0604020202020204" pitchFamily="34" charset="0"/>
              <a:buChar char="•"/>
            </a:pPr>
            <a:r>
              <a:rPr lang="en-GB" sz="2200" dirty="0"/>
              <a:t>objective marking- generally for low tariff responses, where knowledge of objective information is being assessed</a:t>
            </a:r>
          </a:p>
          <a:p>
            <a:pPr marL="342900" lvl="0" indent="-342900">
              <a:buFont typeface="Arial" panose="020B0604020202020204" pitchFamily="34" charset="0"/>
              <a:buChar char="•"/>
            </a:pPr>
            <a:endParaRPr lang="en-GB" sz="2200" dirty="0"/>
          </a:p>
          <a:p>
            <a:pPr marL="342900" lvl="0" indent="-342900">
              <a:buFont typeface="Arial" panose="020B0604020202020204" pitchFamily="34" charset="0"/>
              <a:buChar char="•"/>
            </a:pPr>
            <a:r>
              <a:rPr lang="en-GB" sz="2200" dirty="0"/>
              <a:t>the exercising of academic judgement via:</a:t>
            </a:r>
          </a:p>
          <a:p>
            <a:pPr marL="1085850" lvl="1" indent="-342900">
              <a:buFont typeface="Wingdings" panose="05000000000000000000" pitchFamily="2" charset="2"/>
              <a:buChar char="q"/>
            </a:pPr>
            <a:r>
              <a:rPr lang="en-GB" sz="2200" dirty="0"/>
              <a:t>an assessment grid setting out criteria for different levels of response </a:t>
            </a:r>
          </a:p>
          <a:p>
            <a:pPr marL="1085850" lvl="1" indent="-342900">
              <a:buFont typeface="Wingdings" panose="05000000000000000000" pitchFamily="2" charset="2"/>
              <a:buChar char="q"/>
            </a:pPr>
            <a:r>
              <a:rPr lang="en-GB" sz="2200" dirty="0"/>
              <a:t>indicative content, that is, an indication of the kind of content responses may include.</a:t>
            </a:r>
          </a:p>
          <a:p>
            <a:r>
              <a:rPr lang="en-GB" sz="2200" dirty="0"/>
              <a:t> </a:t>
            </a:r>
          </a:p>
          <a:p>
            <a:endParaRPr lang="en-GB" sz="2400" b="1" dirty="0"/>
          </a:p>
        </p:txBody>
      </p:sp>
    </p:spTree>
    <p:extLst>
      <p:ext uri="{BB962C8B-B14F-4D97-AF65-F5344CB8AC3E}">
        <p14:creationId xmlns:p14="http://schemas.microsoft.com/office/powerpoint/2010/main" val="23538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789E6038-B0A3-4D44-81B4-E9CCBD371AC3}"/>
              </a:ext>
            </a:extLst>
          </p:cNvPr>
          <p:cNvSpPr txBox="1">
            <a:spLocks/>
          </p:cNvSpPr>
          <p:nvPr/>
        </p:nvSpPr>
        <p:spPr>
          <a:xfrm>
            <a:off x="558800" y="44686"/>
            <a:ext cx="8229600" cy="114300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3200" b="1" kern="1200">
                <a:solidFill>
                  <a:schemeClr val="bg1"/>
                </a:solidFill>
                <a:latin typeface="Arial" panose="020B0604020202020204" pitchFamily="34" charset="0"/>
                <a:ea typeface="+mj-ea"/>
                <a:cs typeface="Arial" panose="020B0604020202020204" pitchFamily="34" charset="0"/>
              </a:defRPr>
            </a:lvl1pPr>
          </a:lstStyle>
          <a:p>
            <a:r>
              <a:rPr lang="en-GB" sz="4000" dirty="0"/>
              <a:t>Assessing evidence</a:t>
            </a:r>
          </a:p>
        </p:txBody>
      </p:sp>
      <p:sp>
        <p:nvSpPr>
          <p:cNvPr id="6" name="Content Placeholder 2">
            <a:extLst>
              <a:ext uri="{FF2B5EF4-FFF2-40B4-BE49-F238E27FC236}">
                <a16:creationId xmlns:a16="http://schemas.microsoft.com/office/drawing/2014/main" id="{6B414B8F-37D7-44B7-B110-F3C7F1F106EF}"/>
              </a:ext>
            </a:extLst>
          </p:cNvPr>
          <p:cNvSpPr txBox="1">
            <a:spLocks/>
          </p:cNvSpPr>
          <p:nvPr/>
        </p:nvSpPr>
        <p:spPr>
          <a:xfrm>
            <a:off x="457200" y="1432373"/>
            <a:ext cx="8229600" cy="5178361"/>
          </a:xfrm>
          <a:prstGeom prst="rect">
            <a:avLst/>
          </a:prstGeom>
        </p:spPr>
        <p:txBody>
          <a:bodyPr/>
          <a:lstStyle>
            <a:lvl1pPr marL="0" indent="0" algn="l" defTabSz="457200" rtl="0" eaLnBrk="1" latinLnBrk="0" hangingPunct="1">
              <a:spcBef>
                <a:spcPct val="20000"/>
              </a:spcBef>
              <a:buFont typeface="Arial"/>
              <a:buNone/>
              <a:defRPr sz="2000" kern="1200">
                <a:solidFill>
                  <a:schemeClr val="tx1"/>
                </a:solidFill>
                <a:latin typeface="Arial" panose="020B0604020202020204" pitchFamily="34" charset="0"/>
                <a:ea typeface="+mn-ea"/>
                <a:cs typeface="Arial" panose="020B0604020202020204" pitchFamily="34" charset="0"/>
              </a:defRPr>
            </a:lvl1pPr>
            <a:lvl2pPr marL="742950" indent="-28575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GB" b="1" dirty="0"/>
              <a:t>Understanding the mark schemes – exercising academic judgement through levels of response marking schemes</a:t>
            </a:r>
          </a:p>
          <a:p>
            <a:pPr lvl="0"/>
            <a:endParaRPr lang="en-GB" dirty="0">
              <a:solidFill>
                <a:srgbClr val="FF0000"/>
              </a:solidFill>
            </a:endParaRPr>
          </a:p>
          <a:p>
            <a:pPr marL="342900" lvl="0" indent="-342900">
              <a:buFont typeface="Arial" panose="020B0604020202020204" pitchFamily="34" charset="0"/>
              <a:buChar char="•"/>
            </a:pPr>
            <a:r>
              <a:rPr lang="en-GB" sz="1800" dirty="0"/>
              <a:t>First - identify the appropriate band a learner’s response falls into according to the criteria. Award a band where the learner’s response covers the </a:t>
            </a:r>
            <a:r>
              <a:rPr lang="en-GB" sz="1800" b="1" dirty="0"/>
              <a:t>majority </a:t>
            </a:r>
            <a:r>
              <a:rPr lang="en-GB" sz="1800" dirty="0"/>
              <a:t>of the criteria. </a:t>
            </a:r>
          </a:p>
          <a:p>
            <a:pPr marL="342900" lvl="0" indent="-342900">
              <a:buFont typeface="Arial" panose="020B0604020202020204" pitchFamily="34" charset="0"/>
              <a:buChar char="•"/>
            </a:pPr>
            <a:endParaRPr lang="en-GB" sz="1800" dirty="0"/>
          </a:p>
          <a:p>
            <a:pPr marL="342900" lvl="0" indent="-342900">
              <a:buFont typeface="Arial" panose="020B0604020202020204" pitchFamily="34" charset="0"/>
              <a:buChar char="•"/>
            </a:pPr>
            <a:r>
              <a:rPr lang="en-GB" sz="1800" dirty="0"/>
              <a:t>Second - award a mark in the centre of the band and then increase or decrease the mark depending on the quality of the answer, which may be reflected in the amount of indicative content covered. </a:t>
            </a:r>
          </a:p>
          <a:p>
            <a:pPr marL="342900" lvl="0" indent="-342900">
              <a:buFont typeface="Arial" panose="020B0604020202020204" pitchFamily="34" charset="0"/>
              <a:buChar char="•"/>
            </a:pPr>
            <a:endParaRPr lang="en-GB" sz="1800" dirty="0"/>
          </a:p>
          <a:p>
            <a:pPr marL="342900" lvl="0" indent="-342900">
              <a:buFont typeface="Arial" panose="020B0604020202020204" pitchFamily="34" charset="0"/>
              <a:buChar char="•"/>
            </a:pPr>
            <a:r>
              <a:rPr lang="en-GB" sz="1800" dirty="0"/>
              <a:t>If a response falls between two bands, consider whether there are more characteristics of the higher or lower of the two bands and award accordingly. </a:t>
            </a:r>
          </a:p>
          <a:p>
            <a:pPr marL="342900" lvl="0" indent="-342900">
              <a:buFont typeface="Arial" panose="020B0604020202020204" pitchFamily="34" charset="0"/>
              <a:buChar char="•"/>
            </a:pPr>
            <a:endParaRPr lang="en-GB" sz="1800" dirty="0"/>
          </a:p>
          <a:p>
            <a:pPr marL="342900" lvl="0" indent="-342900">
              <a:buFont typeface="Arial" panose="020B0604020202020204" pitchFamily="34" charset="0"/>
              <a:buChar char="•"/>
            </a:pPr>
            <a:r>
              <a:rPr lang="en-GB" sz="1800" dirty="0"/>
              <a:t>Indicative content is not exhaustive and other valid responses may be credited.</a:t>
            </a:r>
          </a:p>
        </p:txBody>
      </p:sp>
    </p:spTree>
    <p:extLst>
      <p:ext uri="{BB962C8B-B14F-4D97-AF65-F5344CB8AC3E}">
        <p14:creationId xmlns:p14="http://schemas.microsoft.com/office/powerpoint/2010/main" val="3202820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789E6038-B0A3-4D44-81B4-E9CCBD371AC3}"/>
              </a:ext>
            </a:extLst>
          </p:cNvPr>
          <p:cNvSpPr txBox="1">
            <a:spLocks/>
          </p:cNvSpPr>
          <p:nvPr/>
        </p:nvSpPr>
        <p:spPr>
          <a:xfrm>
            <a:off x="558800" y="44686"/>
            <a:ext cx="8229600" cy="114300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3200" b="1" kern="1200">
                <a:solidFill>
                  <a:schemeClr val="bg1"/>
                </a:solidFill>
                <a:latin typeface="Arial" panose="020B0604020202020204" pitchFamily="34" charset="0"/>
                <a:ea typeface="+mj-ea"/>
                <a:cs typeface="Arial" panose="020B0604020202020204" pitchFamily="34" charset="0"/>
              </a:defRPr>
            </a:lvl1pPr>
          </a:lstStyle>
          <a:p>
            <a:r>
              <a:rPr lang="en-GB" sz="4000" dirty="0"/>
              <a:t>Assessing evidence</a:t>
            </a:r>
          </a:p>
        </p:txBody>
      </p:sp>
      <p:sp>
        <p:nvSpPr>
          <p:cNvPr id="6" name="Content Placeholder 2">
            <a:extLst>
              <a:ext uri="{FF2B5EF4-FFF2-40B4-BE49-F238E27FC236}">
                <a16:creationId xmlns:a16="http://schemas.microsoft.com/office/drawing/2014/main" id="{6B414B8F-37D7-44B7-B110-F3C7F1F106EF}"/>
              </a:ext>
            </a:extLst>
          </p:cNvPr>
          <p:cNvSpPr txBox="1">
            <a:spLocks/>
          </p:cNvSpPr>
          <p:nvPr/>
        </p:nvSpPr>
        <p:spPr>
          <a:xfrm>
            <a:off x="457200" y="1432373"/>
            <a:ext cx="4114800" cy="5178361"/>
          </a:xfrm>
          <a:prstGeom prst="rect">
            <a:avLst/>
          </a:prstGeom>
        </p:spPr>
        <p:txBody>
          <a:bodyPr/>
          <a:lstStyle>
            <a:lvl1pPr marL="0" indent="0" algn="l" defTabSz="457200" rtl="0" eaLnBrk="1" latinLnBrk="0" hangingPunct="1">
              <a:spcBef>
                <a:spcPct val="20000"/>
              </a:spcBef>
              <a:buFont typeface="Arial"/>
              <a:buNone/>
              <a:defRPr sz="2000" kern="1200">
                <a:solidFill>
                  <a:schemeClr val="tx1"/>
                </a:solidFill>
                <a:latin typeface="Arial" panose="020B0604020202020204" pitchFamily="34" charset="0"/>
                <a:ea typeface="+mn-ea"/>
                <a:cs typeface="Arial" panose="020B0604020202020204" pitchFamily="34" charset="0"/>
              </a:defRPr>
            </a:lvl1pPr>
            <a:lvl2pPr marL="742950" indent="-28575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GB" b="1" dirty="0"/>
              <a:t>Understanding the assessment criteria</a:t>
            </a:r>
          </a:p>
          <a:p>
            <a:endParaRPr lang="en-GB" dirty="0"/>
          </a:p>
        </p:txBody>
      </p:sp>
      <p:pic>
        <p:nvPicPr>
          <p:cNvPr id="2" name="Picture 1">
            <a:extLst>
              <a:ext uri="{FF2B5EF4-FFF2-40B4-BE49-F238E27FC236}">
                <a16:creationId xmlns:a16="http://schemas.microsoft.com/office/drawing/2014/main" id="{352852FE-2CF1-45B2-A297-9C8159CA789C}"/>
              </a:ext>
            </a:extLst>
          </p:cNvPr>
          <p:cNvPicPr>
            <a:picLocks noChangeAspect="1"/>
          </p:cNvPicPr>
          <p:nvPr/>
        </p:nvPicPr>
        <p:blipFill>
          <a:blip r:embed="rId2"/>
          <a:stretch>
            <a:fillRect/>
          </a:stretch>
        </p:blipFill>
        <p:spPr>
          <a:xfrm>
            <a:off x="4718655" y="1362075"/>
            <a:ext cx="4326920" cy="5451239"/>
          </a:xfrm>
          <a:prstGeom prst="rect">
            <a:avLst/>
          </a:prstGeom>
        </p:spPr>
      </p:pic>
    </p:spTree>
    <p:extLst>
      <p:ext uri="{BB962C8B-B14F-4D97-AF65-F5344CB8AC3E}">
        <p14:creationId xmlns:p14="http://schemas.microsoft.com/office/powerpoint/2010/main" val="45589760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789E6038-B0A3-4D44-81B4-E9CCBD371AC3}"/>
              </a:ext>
            </a:extLst>
          </p:cNvPr>
          <p:cNvSpPr txBox="1">
            <a:spLocks/>
          </p:cNvSpPr>
          <p:nvPr/>
        </p:nvSpPr>
        <p:spPr>
          <a:xfrm>
            <a:off x="558800" y="44686"/>
            <a:ext cx="8229600" cy="114300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3200" b="1" kern="1200">
                <a:solidFill>
                  <a:schemeClr val="bg1"/>
                </a:solidFill>
                <a:latin typeface="Arial" panose="020B0604020202020204" pitchFamily="34" charset="0"/>
                <a:ea typeface="+mj-ea"/>
                <a:cs typeface="Arial" panose="020B0604020202020204" pitchFamily="34" charset="0"/>
              </a:defRPr>
            </a:lvl1pPr>
          </a:lstStyle>
          <a:p>
            <a:r>
              <a:rPr lang="en-GB" sz="4000" dirty="0"/>
              <a:t>Assessing evidence</a:t>
            </a:r>
          </a:p>
        </p:txBody>
      </p:sp>
      <p:sp>
        <p:nvSpPr>
          <p:cNvPr id="6" name="Content Placeholder 2">
            <a:extLst>
              <a:ext uri="{FF2B5EF4-FFF2-40B4-BE49-F238E27FC236}">
                <a16:creationId xmlns:a16="http://schemas.microsoft.com/office/drawing/2014/main" id="{6B414B8F-37D7-44B7-B110-F3C7F1F106EF}"/>
              </a:ext>
            </a:extLst>
          </p:cNvPr>
          <p:cNvSpPr txBox="1">
            <a:spLocks/>
          </p:cNvSpPr>
          <p:nvPr/>
        </p:nvSpPr>
        <p:spPr>
          <a:xfrm>
            <a:off x="457200" y="1432373"/>
            <a:ext cx="8229600" cy="5380941"/>
          </a:xfrm>
          <a:prstGeom prst="rect">
            <a:avLst/>
          </a:prstGeom>
        </p:spPr>
        <p:txBody>
          <a:bodyPr/>
          <a:lstStyle>
            <a:lvl1pPr marL="0" indent="0" algn="l" defTabSz="457200" rtl="0" eaLnBrk="1" latinLnBrk="0" hangingPunct="1">
              <a:spcBef>
                <a:spcPct val="20000"/>
              </a:spcBef>
              <a:buFont typeface="Arial"/>
              <a:buNone/>
              <a:defRPr sz="2000" kern="1200">
                <a:solidFill>
                  <a:schemeClr val="tx1"/>
                </a:solidFill>
                <a:latin typeface="Arial" panose="020B0604020202020204" pitchFamily="34" charset="0"/>
                <a:ea typeface="+mn-ea"/>
                <a:cs typeface="Arial" panose="020B0604020202020204" pitchFamily="34" charset="0"/>
              </a:defRPr>
            </a:lvl1pPr>
            <a:lvl2pPr marL="742950" indent="-28575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342900" lvl="0" indent="-342900">
              <a:buFont typeface="Arial" panose="020B0604020202020204" pitchFamily="34" charset="0"/>
              <a:buChar char="•"/>
            </a:pPr>
            <a:r>
              <a:rPr lang="en-GB" dirty="0"/>
              <a:t>Indicative content in WJEC marking schemes can be used as a guide to the types of skills and knowledge expected for the unit. </a:t>
            </a:r>
          </a:p>
          <a:p>
            <a:pPr marL="342900" lvl="0" indent="-342900">
              <a:buFont typeface="Arial" panose="020B0604020202020204" pitchFamily="34" charset="0"/>
              <a:buChar char="•"/>
            </a:pPr>
            <a:endParaRPr lang="en-GB" dirty="0"/>
          </a:p>
          <a:p>
            <a:pPr marL="342900" lvl="0" indent="-342900">
              <a:buFont typeface="Arial" panose="020B0604020202020204" pitchFamily="34" charset="0"/>
              <a:buChar char="•"/>
            </a:pPr>
            <a:endParaRPr lang="en-GB" dirty="0"/>
          </a:p>
          <a:p>
            <a:pPr marL="342900" lvl="0" indent="-342900">
              <a:buFont typeface="Arial" panose="020B0604020202020204" pitchFamily="34" charset="0"/>
              <a:buChar char="•"/>
            </a:pPr>
            <a:endParaRPr lang="en-GB" dirty="0"/>
          </a:p>
          <a:p>
            <a:pPr marL="342900" lvl="0" indent="-342900">
              <a:buFont typeface="Arial" panose="020B0604020202020204" pitchFamily="34" charset="0"/>
              <a:buChar char="•"/>
            </a:pPr>
            <a:endParaRPr lang="en-GB" dirty="0"/>
          </a:p>
          <a:p>
            <a:pPr marL="342900" lvl="0" indent="-342900">
              <a:buFont typeface="Arial" panose="020B0604020202020204" pitchFamily="34" charset="0"/>
              <a:buChar char="•"/>
            </a:pPr>
            <a:endParaRPr lang="en-GB" dirty="0"/>
          </a:p>
          <a:p>
            <a:pPr marL="342900" lvl="0" indent="-342900">
              <a:buFont typeface="Arial" panose="020B0604020202020204" pitchFamily="34" charset="0"/>
              <a:buChar char="•"/>
            </a:pPr>
            <a:endParaRPr lang="en-GB" dirty="0"/>
          </a:p>
          <a:p>
            <a:pPr marL="342900" lvl="0" indent="-342900">
              <a:buFont typeface="Arial" panose="020B0604020202020204" pitchFamily="34" charset="0"/>
              <a:buChar char="•"/>
            </a:pPr>
            <a:endParaRPr lang="en-GB" dirty="0"/>
          </a:p>
          <a:p>
            <a:pPr marL="342900" lvl="0" indent="-342900">
              <a:buFont typeface="Arial" panose="020B0604020202020204" pitchFamily="34" charset="0"/>
              <a:buChar char="•"/>
            </a:pPr>
            <a:endParaRPr lang="en-GB" dirty="0"/>
          </a:p>
          <a:p>
            <a:pPr marL="342900" lvl="0" indent="-342900">
              <a:buFont typeface="Arial" panose="020B0604020202020204" pitchFamily="34" charset="0"/>
              <a:buChar char="•"/>
            </a:pPr>
            <a:endParaRPr lang="en-GB" dirty="0"/>
          </a:p>
          <a:p>
            <a:pPr marL="342900" lvl="0" indent="-342900">
              <a:buFont typeface="Arial" panose="020B0604020202020204" pitchFamily="34" charset="0"/>
              <a:buChar char="•"/>
            </a:pPr>
            <a:endParaRPr lang="en-GB" dirty="0"/>
          </a:p>
          <a:p>
            <a:pPr lvl="0"/>
            <a:endParaRPr lang="en-GB" dirty="0"/>
          </a:p>
          <a:p>
            <a:endParaRPr lang="en-GB" sz="2400" b="1" dirty="0"/>
          </a:p>
        </p:txBody>
      </p:sp>
      <p:pic>
        <p:nvPicPr>
          <p:cNvPr id="2" name="Picture 1">
            <a:extLst>
              <a:ext uri="{FF2B5EF4-FFF2-40B4-BE49-F238E27FC236}">
                <a16:creationId xmlns:a16="http://schemas.microsoft.com/office/drawing/2014/main" id="{B3183367-3F53-4D21-8403-6648EA8FF5E3}"/>
              </a:ext>
            </a:extLst>
          </p:cNvPr>
          <p:cNvPicPr>
            <a:picLocks noChangeAspect="1"/>
          </p:cNvPicPr>
          <p:nvPr/>
        </p:nvPicPr>
        <p:blipFill>
          <a:blip r:embed="rId2"/>
          <a:stretch>
            <a:fillRect/>
          </a:stretch>
        </p:blipFill>
        <p:spPr>
          <a:xfrm>
            <a:off x="1888101" y="2231543"/>
            <a:ext cx="5367798" cy="3431363"/>
          </a:xfrm>
          <a:prstGeom prst="rect">
            <a:avLst/>
          </a:prstGeom>
        </p:spPr>
      </p:pic>
    </p:spTree>
    <p:extLst>
      <p:ext uri="{BB962C8B-B14F-4D97-AF65-F5344CB8AC3E}">
        <p14:creationId xmlns:p14="http://schemas.microsoft.com/office/powerpoint/2010/main" val="25568731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789E6038-B0A3-4D44-81B4-E9CCBD371AC3}"/>
              </a:ext>
            </a:extLst>
          </p:cNvPr>
          <p:cNvSpPr txBox="1">
            <a:spLocks/>
          </p:cNvSpPr>
          <p:nvPr/>
        </p:nvSpPr>
        <p:spPr>
          <a:xfrm>
            <a:off x="558800" y="44686"/>
            <a:ext cx="8229600" cy="114300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3200" b="1" kern="1200">
                <a:solidFill>
                  <a:schemeClr val="bg1"/>
                </a:solidFill>
                <a:latin typeface="Arial" panose="020B0604020202020204" pitchFamily="34" charset="0"/>
                <a:ea typeface="+mj-ea"/>
                <a:cs typeface="Arial" panose="020B0604020202020204" pitchFamily="34" charset="0"/>
              </a:defRPr>
            </a:lvl1pPr>
          </a:lstStyle>
          <a:p>
            <a:r>
              <a:rPr lang="en-GB" sz="4000" dirty="0"/>
              <a:t>Assessing evidence</a:t>
            </a:r>
          </a:p>
        </p:txBody>
      </p:sp>
      <p:sp>
        <p:nvSpPr>
          <p:cNvPr id="6" name="Content Placeholder 2">
            <a:extLst>
              <a:ext uri="{FF2B5EF4-FFF2-40B4-BE49-F238E27FC236}">
                <a16:creationId xmlns:a16="http://schemas.microsoft.com/office/drawing/2014/main" id="{6B414B8F-37D7-44B7-B110-F3C7F1F106EF}"/>
              </a:ext>
            </a:extLst>
          </p:cNvPr>
          <p:cNvSpPr txBox="1">
            <a:spLocks/>
          </p:cNvSpPr>
          <p:nvPr/>
        </p:nvSpPr>
        <p:spPr>
          <a:xfrm>
            <a:off x="457200" y="1432373"/>
            <a:ext cx="8229600" cy="5178361"/>
          </a:xfrm>
          <a:prstGeom prst="rect">
            <a:avLst/>
          </a:prstGeom>
        </p:spPr>
        <p:txBody>
          <a:bodyPr/>
          <a:lstStyle>
            <a:lvl1pPr marL="0" indent="0" algn="l" defTabSz="457200" rtl="0" eaLnBrk="1" latinLnBrk="0" hangingPunct="1">
              <a:spcBef>
                <a:spcPct val="20000"/>
              </a:spcBef>
              <a:buFont typeface="Arial"/>
              <a:buNone/>
              <a:defRPr sz="2000" kern="1200">
                <a:solidFill>
                  <a:schemeClr val="tx1"/>
                </a:solidFill>
                <a:latin typeface="Arial" panose="020B0604020202020204" pitchFamily="34" charset="0"/>
                <a:ea typeface="+mn-ea"/>
                <a:cs typeface="Arial" panose="020B0604020202020204" pitchFamily="34" charset="0"/>
              </a:defRPr>
            </a:lvl1pPr>
            <a:lvl2pPr marL="742950" indent="-28575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lvl="0"/>
            <a:r>
              <a:rPr lang="en-GB" b="1" dirty="0"/>
              <a:t>Rubric infringements</a:t>
            </a:r>
            <a:endParaRPr lang="en-GB" dirty="0"/>
          </a:p>
          <a:p>
            <a:endParaRPr lang="en-GB" dirty="0"/>
          </a:p>
          <a:p>
            <a:r>
              <a:rPr lang="en-GB" dirty="0"/>
              <a:t>WJEC has a consistent way of addressing rubric infringements across all our qualifications. Below is a list of the possible infringements which sometimes occur for this qualification</a:t>
            </a:r>
            <a:endParaRPr lang="en-GB" sz="1400" dirty="0"/>
          </a:p>
          <a:p>
            <a:br>
              <a:rPr lang="en-GB" dirty="0"/>
            </a:br>
            <a:endParaRPr lang="en-GB" sz="2400" b="1" dirty="0"/>
          </a:p>
        </p:txBody>
      </p:sp>
      <p:graphicFrame>
        <p:nvGraphicFramePr>
          <p:cNvPr id="2" name="Table 2">
            <a:extLst>
              <a:ext uri="{FF2B5EF4-FFF2-40B4-BE49-F238E27FC236}">
                <a16:creationId xmlns:a16="http://schemas.microsoft.com/office/drawing/2014/main" id="{3F637611-3B3F-4994-939D-C9D19F07868E}"/>
              </a:ext>
            </a:extLst>
          </p:cNvPr>
          <p:cNvGraphicFramePr>
            <a:graphicFrameLocks noGrp="1"/>
          </p:cNvGraphicFramePr>
          <p:nvPr>
            <p:extLst>
              <p:ext uri="{D42A27DB-BD31-4B8C-83A1-F6EECF244321}">
                <p14:modId xmlns:p14="http://schemas.microsoft.com/office/powerpoint/2010/main" val="2718413686"/>
              </p:ext>
            </p:extLst>
          </p:nvPr>
        </p:nvGraphicFramePr>
        <p:xfrm>
          <a:off x="558800" y="3429000"/>
          <a:ext cx="7901632" cy="1835081"/>
        </p:xfrm>
        <a:graphic>
          <a:graphicData uri="http://schemas.openxmlformats.org/drawingml/2006/table">
            <a:tbl>
              <a:tblPr firstRow="1" bandRow="1">
                <a:tableStyleId>{5C22544A-7EE6-4342-B048-85BDC9FD1C3A}</a:tableStyleId>
              </a:tblPr>
              <a:tblGrid>
                <a:gridCol w="2501032">
                  <a:extLst>
                    <a:ext uri="{9D8B030D-6E8A-4147-A177-3AD203B41FA5}">
                      <a16:colId xmlns:a16="http://schemas.microsoft.com/office/drawing/2014/main" val="3119963982"/>
                    </a:ext>
                  </a:extLst>
                </a:gridCol>
                <a:gridCol w="5400600">
                  <a:extLst>
                    <a:ext uri="{9D8B030D-6E8A-4147-A177-3AD203B41FA5}">
                      <a16:colId xmlns:a16="http://schemas.microsoft.com/office/drawing/2014/main" val="1991654297"/>
                    </a:ext>
                  </a:extLst>
                </a:gridCol>
              </a:tblGrid>
              <a:tr h="372041">
                <a:tc>
                  <a:txBody>
                    <a:bodyPr/>
                    <a:lstStyle/>
                    <a:p>
                      <a:pPr algn="ctr"/>
                      <a:r>
                        <a:rPr lang="en-GB" dirty="0"/>
                        <a:t>Type of infringement</a:t>
                      </a:r>
                    </a:p>
                  </a:txBody>
                  <a:tcPr/>
                </a:tc>
                <a:tc>
                  <a:txBody>
                    <a:bodyPr/>
                    <a:lstStyle/>
                    <a:p>
                      <a:pPr algn="ctr"/>
                      <a:r>
                        <a:rPr lang="en-GB" dirty="0"/>
                        <a:t>Action</a:t>
                      </a:r>
                    </a:p>
                  </a:txBody>
                  <a:tcPr/>
                </a:tc>
                <a:extLst>
                  <a:ext uri="{0D108BD9-81ED-4DB2-BD59-A6C34878D82A}">
                    <a16:rowId xmlns:a16="http://schemas.microsoft.com/office/drawing/2014/main" val="2455063329"/>
                  </a:ext>
                </a:extLst>
              </a:tr>
              <a:tr h="372041">
                <a:tc>
                  <a:txBody>
                    <a:bodyPr/>
                    <a:lstStyle/>
                    <a:p>
                      <a:r>
                        <a:rPr lang="en-GB" dirty="0"/>
                        <a:t>Answering more than the stipulated number of questions</a:t>
                      </a:r>
                    </a:p>
                  </a:txBody>
                  <a:tcPr/>
                </a:tc>
                <a:tc>
                  <a:txBody>
                    <a:bodyPr/>
                    <a:lstStyle/>
                    <a:p>
                      <a:pPr marL="285750" lvl="0" indent="-285750">
                        <a:buFont typeface="Arial" panose="020B0604020202020204" pitchFamily="34" charset="0"/>
                        <a:buChar char="•"/>
                      </a:pPr>
                      <a:r>
                        <a:rPr lang="en-GB" sz="1800" kern="1200" dirty="0">
                          <a:solidFill>
                            <a:schemeClr val="dk1"/>
                          </a:solidFill>
                          <a:effectLst/>
                          <a:latin typeface="+mn-lt"/>
                          <a:ea typeface="+mn-ea"/>
                          <a:cs typeface="+mn-cs"/>
                        </a:rPr>
                        <a:t>Mark all optional questions that the learner has attempted.  </a:t>
                      </a:r>
                    </a:p>
                    <a:p>
                      <a:pPr marL="285750" lvl="0" indent="-285750">
                        <a:buFont typeface="Arial" panose="020B0604020202020204" pitchFamily="34" charset="0"/>
                        <a:buChar char="•"/>
                      </a:pPr>
                      <a:r>
                        <a:rPr lang="en-GB" sz="1800" kern="1200" dirty="0">
                          <a:solidFill>
                            <a:schemeClr val="dk1"/>
                          </a:solidFill>
                          <a:effectLst/>
                          <a:latin typeface="+mn-lt"/>
                          <a:ea typeface="+mn-ea"/>
                          <a:cs typeface="+mn-cs"/>
                        </a:rPr>
                        <a:t>Determine which of the attempted routes through the rubric elicits the highest mark. </a:t>
                      </a:r>
                    </a:p>
                    <a:p>
                      <a:pPr marL="285750" lvl="0" indent="-285750">
                        <a:buFont typeface="Arial" panose="020B0604020202020204" pitchFamily="34" charset="0"/>
                        <a:buChar char="•"/>
                      </a:pPr>
                      <a:r>
                        <a:rPr lang="en-GB" sz="1800" kern="1200" dirty="0">
                          <a:solidFill>
                            <a:schemeClr val="dk1"/>
                          </a:solidFill>
                          <a:effectLst/>
                          <a:latin typeface="+mn-lt"/>
                          <a:ea typeface="+mn-ea"/>
                          <a:cs typeface="+mn-cs"/>
                        </a:rPr>
                        <a:t>Award highest mark.</a:t>
                      </a:r>
                      <a:endParaRPr lang="en-GB" dirty="0"/>
                    </a:p>
                  </a:txBody>
                  <a:tcPr/>
                </a:tc>
                <a:extLst>
                  <a:ext uri="{0D108BD9-81ED-4DB2-BD59-A6C34878D82A}">
                    <a16:rowId xmlns:a16="http://schemas.microsoft.com/office/drawing/2014/main" val="1646666690"/>
                  </a:ext>
                </a:extLst>
              </a:tr>
            </a:tbl>
          </a:graphicData>
        </a:graphic>
      </p:graphicFrame>
    </p:spTree>
    <p:extLst>
      <p:ext uri="{BB962C8B-B14F-4D97-AF65-F5344CB8AC3E}">
        <p14:creationId xmlns:p14="http://schemas.microsoft.com/office/powerpoint/2010/main" val="342798504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789E6038-B0A3-4D44-81B4-E9CCBD371AC3}"/>
              </a:ext>
            </a:extLst>
          </p:cNvPr>
          <p:cNvSpPr txBox="1">
            <a:spLocks/>
          </p:cNvSpPr>
          <p:nvPr/>
        </p:nvSpPr>
        <p:spPr>
          <a:xfrm>
            <a:off x="558800" y="44686"/>
            <a:ext cx="8229600" cy="114300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3200" b="1" kern="1200">
                <a:solidFill>
                  <a:schemeClr val="bg1"/>
                </a:solidFill>
                <a:latin typeface="Arial" panose="020B0604020202020204" pitchFamily="34" charset="0"/>
                <a:ea typeface="+mj-ea"/>
                <a:cs typeface="Arial" panose="020B0604020202020204" pitchFamily="34" charset="0"/>
              </a:defRPr>
            </a:lvl1pPr>
          </a:lstStyle>
          <a:p>
            <a:r>
              <a:rPr lang="en-GB" sz="4000" dirty="0"/>
              <a:t>Assessing evidence</a:t>
            </a:r>
          </a:p>
        </p:txBody>
      </p:sp>
      <p:sp>
        <p:nvSpPr>
          <p:cNvPr id="6" name="Content Placeholder 2">
            <a:extLst>
              <a:ext uri="{FF2B5EF4-FFF2-40B4-BE49-F238E27FC236}">
                <a16:creationId xmlns:a16="http://schemas.microsoft.com/office/drawing/2014/main" id="{6B414B8F-37D7-44B7-B110-F3C7F1F106EF}"/>
              </a:ext>
            </a:extLst>
          </p:cNvPr>
          <p:cNvSpPr txBox="1">
            <a:spLocks/>
          </p:cNvSpPr>
          <p:nvPr/>
        </p:nvSpPr>
        <p:spPr>
          <a:xfrm>
            <a:off x="394816" y="1340768"/>
            <a:ext cx="8229600" cy="5178361"/>
          </a:xfrm>
          <a:prstGeom prst="rect">
            <a:avLst/>
          </a:prstGeom>
        </p:spPr>
        <p:txBody>
          <a:bodyPr/>
          <a:lstStyle>
            <a:lvl1pPr marL="0" indent="0" algn="l" defTabSz="457200" rtl="0" eaLnBrk="1" latinLnBrk="0" hangingPunct="1">
              <a:spcBef>
                <a:spcPct val="20000"/>
              </a:spcBef>
              <a:buFont typeface="Arial"/>
              <a:buNone/>
              <a:defRPr sz="2000" kern="1200">
                <a:solidFill>
                  <a:schemeClr val="tx1"/>
                </a:solidFill>
                <a:latin typeface="Arial" panose="020B0604020202020204" pitchFamily="34" charset="0"/>
                <a:ea typeface="+mn-ea"/>
                <a:cs typeface="Arial" panose="020B0604020202020204" pitchFamily="34" charset="0"/>
              </a:defRPr>
            </a:lvl1pPr>
            <a:lvl2pPr marL="742950" indent="-28575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lvl="0"/>
            <a:r>
              <a:rPr lang="en-GB" b="1" dirty="0"/>
              <a:t>Rubric infringements</a:t>
            </a:r>
            <a:endParaRPr lang="en-GB" dirty="0"/>
          </a:p>
          <a:p>
            <a:endParaRPr lang="en-GB" dirty="0"/>
          </a:p>
          <a:p>
            <a:br>
              <a:rPr lang="en-GB" dirty="0"/>
            </a:br>
            <a:endParaRPr lang="en-GB" sz="2400" b="1" dirty="0"/>
          </a:p>
        </p:txBody>
      </p:sp>
      <p:graphicFrame>
        <p:nvGraphicFramePr>
          <p:cNvPr id="2" name="Table 2">
            <a:extLst>
              <a:ext uri="{FF2B5EF4-FFF2-40B4-BE49-F238E27FC236}">
                <a16:creationId xmlns:a16="http://schemas.microsoft.com/office/drawing/2014/main" id="{3F637611-3B3F-4994-939D-C9D19F07868E}"/>
              </a:ext>
            </a:extLst>
          </p:cNvPr>
          <p:cNvGraphicFramePr>
            <a:graphicFrameLocks noGrp="1"/>
          </p:cNvGraphicFramePr>
          <p:nvPr>
            <p:extLst>
              <p:ext uri="{D42A27DB-BD31-4B8C-83A1-F6EECF244321}">
                <p14:modId xmlns:p14="http://schemas.microsoft.com/office/powerpoint/2010/main" val="3778134566"/>
              </p:ext>
            </p:extLst>
          </p:nvPr>
        </p:nvGraphicFramePr>
        <p:xfrm>
          <a:off x="558800" y="2276872"/>
          <a:ext cx="7901632" cy="1353112"/>
        </p:xfrm>
        <a:graphic>
          <a:graphicData uri="http://schemas.openxmlformats.org/drawingml/2006/table">
            <a:tbl>
              <a:tblPr firstRow="1" bandRow="1">
                <a:tableStyleId>{5C22544A-7EE6-4342-B048-85BDC9FD1C3A}</a:tableStyleId>
              </a:tblPr>
              <a:tblGrid>
                <a:gridCol w="2285008">
                  <a:extLst>
                    <a:ext uri="{9D8B030D-6E8A-4147-A177-3AD203B41FA5}">
                      <a16:colId xmlns:a16="http://schemas.microsoft.com/office/drawing/2014/main" val="3119963982"/>
                    </a:ext>
                  </a:extLst>
                </a:gridCol>
                <a:gridCol w="5616624">
                  <a:extLst>
                    <a:ext uri="{9D8B030D-6E8A-4147-A177-3AD203B41FA5}">
                      <a16:colId xmlns:a16="http://schemas.microsoft.com/office/drawing/2014/main" val="1991654297"/>
                    </a:ext>
                  </a:extLst>
                </a:gridCol>
              </a:tblGrid>
              <a:tr h="438712">
                <a:tc>
                  <a:txBody>
                    <a:bodyPr/>
                    <a:lstStyle/>
                    <a:p>
                      <a:pPr algn="ctr"/>
                      <a:r>
                        <a:rPr lang="en-GB" dirty="0"/>
                        <a:t>Type of infringement</a:t>
                      </a:r>
                    </a:p>
                  </a:txBody>
                  <a:tcPr/>
                </a:tc>
                <a:tc>
                  <a:txBody>
                    <a:bodyPr/>
                    <a:lstStyle/>
                    <a:p>
                      <a:pPr algn="ctr"/>
                      <a:r>
                        <a:rPr lang="en-GB" dirty="0"/>
                        <a:t>Action</a:t>
                      </a:r>
                    </a:p>
                  </a:txBody>
                  <a:tcPr/>
                </a:tc>
                <a:extLst>
                  <a:ext uri="{0D108BD9-81ED-4DB2-BD59-A6C34878D82A}">
                    <a16:rowId xmlns:a16="http://schemas.microsoft.com/office/drawing/2014/main" val="2455063329"/>
                  </a:ext>
                </a:extLst>
              </a:tr>
              <a:tr h="438712">
                <a:tc>
                  <a:txBody>
                    <a:bodyPr/>
                    <a:lstStyle/>
                    <a:p>
                      <a:r>
                        <a:rPr lang="en-GB" sz="1800" kern="1200" dirty="0">
                          <a:solidFill>
                            <a:schemeClr val="dk1"/>
                          </a:solidFill>
                          <a:effectLst/>
                          <a:latin typeface="+mn-lt"/>
                          <a:ea typeface="+mn-ea"/>
                          <a:cs typeface="+mn-cs"/>
                        </a:rPr>
                        <a:t>Where the correct answer has been clearly crossed out.</a:t>
                      </a:r>
                      <a:endParaRPr lang="en-GB" dirty="0"/>
                    </a:p>
                  </a:txBody>
                  <a:tcPr/>
                </a:tc>
                <a:tc>
                  <a:txBody>
                    <a:bodyPr/>
                    <a:lstStyle/>
                    <a:p>
                      <a:r>
                        <a:rPr lang="en-GB" sz="1800" kern="1200" dirty="0">
                          <a:solidFill>
                            <a:schemeClr val="dk1"/>
                          </a:solidFill>
                          <a:effectLst/>
                          <a:latin typeface="+mn-lt"/>
                          <a:ea typeface="+mn-ea"/>
                          <a:cs typeface="+mn-cs"/>
                        </a:rPr>
                        <a:t>If the learner writes and then crosses out the correct answer, do not award the mark, even if no other answer is offered.</a:t>
                      </a:r>
                      <a:endParaRPr lang="en-GB" dirty="0"/>
                    </a:p>
                  </a:txBody>
                  <a:tcPr/>
                </a:tc>
                <a:extLst>
                  <a:ext uri="{0D108BD9-81ED-4DB2-BD59-A6C34878D82A}">
                    <a16:rowId xmlns:a16="http://schemas.microsoft.com/office/drawing/2014/main" val="947109016"/>
                  </a:ext>
                </a:extLst>
              </a:tr>
            </a:tbl>
          </a:graphicData>
        </a:graphic>
      </p:graphicFrame>
    </p:spTree>
    <p:extLst>
      <p:ext uri="{BB962C8B-B14F-4D97-AF65-F5344CB8AC3E}">
        <p14:creationId xmlns:p14="http://schemas.microsoft.com/office/powerpoint/2010/main" val="49845933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789E6038-B0A3-4D44-81B4-E9CCBD371AC3}"/>
              </a:ext>
            </a:extLst>
          </p:cNvPr>
          <p:cNvSpPr txBox="1">
            <a:spLocks/>
          </p:cNvSpPr>
          <p:nvPr/>
        </p:nvSpPr>
        <p:spPr>
          <a:xfrm>
            <a:off x="558800" y="44686"/>
            <a:ext cx="8229600" cy="114300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3200" b="1" kern="1200">
                <a:solidFill>
                  <a:schemeClr val="bg1"/>
                </a:solidFill>
                <a:latin typeface="Arial" panose="020B0604020202020204" pitchFamily="34" charset="0"/>
                <a:ea typeface="+mj-ea"/>
                <a:cs typeface="Arial" panose="020B0604020202020204" pitchFamily="34" charset="0"/>
              </a:defRPr>
            </a:lvl1pPr>
          </a:lstStyle>
          <a:p>
            <a:r>
              <a:rPr lang="en-GB" sz="4000" dirty="0"/>
              <a:t>Assessing evidence</a:t>
            </a:r>
          </a:p>
        </p:txBody>
      </p:sp>
      <p:sp>
        <p:nvSpPr>
          <p:cNvPr id="6" name="Content Placeholder 2">
            <a:extLst>
              <a:ext uri="{FF2B5EF4-FFF2-40B4-BE49-F238E27FC236}">
                <a16:creationId xmlns:a16="http://schemas.microsoft.com/office/drawing/2014/main" id="{6B414B8F-37D7-44B7-B110-F3C7F1F106EF}"/>
              </a:ext>
            </a:extLst>
          </p:cNvPr>
          <p:cNvSpPr txBox="1">
            <a:spLocks/>
          </p:cNvSpPr>
          <p:nvPr/>
        </p:nvSpPr>
        <p:spPr>
          <a:xfrm>
            <a:off x="394816" y="1340768"/>
            <a:ext cx="8229600" cy="5178361"/>
          </a:xfrm>
          <a:prstGeom prst="rect">
            <a:avLst/>
          </a:prstGeom>
        </p:spPr>
        <p:txBody>
          <a:bodyPr/>
          <a:lstStyle>
            <a:lvl1pPr marL="0" indent="0" algn="l" defTabSz="457200" rtl="0" eaLnBrk="1" latinLnBrk="0" hangingPunct="1">
              <a:spcBef>
                <a:spcPct val="20000"/>
              </a:spcBef>
              <a:buFont typeface="Arial"/>
              <a:buNone/>
              <a:defRPr sz="2000" kern="1200">
                <a:solidFill>
                  <a:schemeClr val="tx1"/>
                </a:solidFill>
                <a:latin typeface="Arial" panose="020B0604020202020204" pitchFamily="34" charset="0"/>
                <a:ea typeface="+mn-ea"/>
                <a:cs typeface="Arial" panose="020B0604020202020204" pitchFamily="34" charset="0"/>
              </a:defRPr>
            </a:lvl1pPr>
            <a:lvl2pPr marL="742950" indent="-28575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lvl="0"/>
            <a:r>
              <a:rPr lang="en-GB" b="1" dirty="0"/>
              <a:t>Rubric infringements</a:t>
            </a:r>
            <a:endParaRPr lang="en-GB" dirty="0"/>
          </a:p>
          <a:p>
            <a:endParaRPr lang="en-GB" dirty="0"/>
          </a:p>
          <a:p>
            <a:br>
              <a:rPr lang="en-GB" dirty="0"/>
            </a:br>
            <a:endParaRPr lang="en-GB" sz="2400" b="1" dirty="0"/>
          </a:p>
        </p:txBody>
      </p:sp>
      <p:graphicFrame>
        <p:nvGraphicFramePr>
          <p:cNvPr id="2" name="Table 2">
            <a:extLst>
              <a:ext uri="{FF2B5EF4-FFF2-40B4-BE49-F238E27FC236}">
                <a16:creationId xmlns:a16="http://schemas.microsoft.com/office/drawing/2014/main" id="{3F637611-3B3F-4994-939D-C9D19F07868E}"/>
              </a:ext>
            </a:extLst>
          </p:cNvPr>
          <p:cNvGraphicFramePr>
            <a:graphicFrameLocks noGrp="1"/>
          </p:cNvGraphicFramePr>
          <p:nvPr>
            <p:extLst>
              <p:ext uri="{D42A27DB-BD31-4B8C-83A1-F6EECF244321}">
                <p14:modId xmlns:p14="http://schemas.microsoft.com/office/powerpoint/2010/main" val="4267116867"/>
              </p:ext>
            </p:extLst>
          </p:nvPr>
        </p:nvGraphicFramePr>
        <p:xfrm>
          <a:off x="695131" y="2276872"/>
          <a:ext cx="7765301" cy="2487411"/>
        </p:xfrm>
        <a:graphic>
          <a:graphicData uri="http://schemas.openxmlformats.org/drawingml/2006/table">
            <a:tbl>
              <a:tblPr firstRow="1" bandRow="1">
                <a:tableStyleId>{5C22544A-7EE6-4342-B048-85BDC9FD1C3A}</a:tableStyleId>
              </a:tblPr>
              <a:tblGrid>
                <a:gridCol w="3876869">
                  <a:extLst>
                    <a:ext uri="{9D8B030D-6E8A-4147-A177-3AD203B41FA5}">
                      <a16:colId xmlns:a16="http://schemas.microsoft.com/office/drawing/2014/main" val="3119963982"/>
                    </a:ext>
                  </a:extLst>
                </a:gridCol>
                <a:gridCol w="3888432">
                  <a:extLst>
                    <a:ext uri="{9D8B030D-6E8A-4147-A177-3AD203B41FA5}">
                      <a16:colId xmlns:a16="http://schemas.microsoft.com/office/drawing/2014/main" val="1991654297"/>
                    </a:ext>
                  </a:extLst>
                </a:gridCol>
              </a:tblGrid>
              <a:tr h="438712">
                <a:tc>
                  <a:txBody>
                    <a:bodyPr/>
                    <a:lstStyle/>
                    <a:p>
                      <a:pPr algn="ctr"/>
                      <a:r>
                        <a:rPr lang="en-GB" dirty="0"/>
                        <a:t>Type of infringement</a:t>
                      </a:r>
                    </a:p>
                  </a:txBody>
                  <a:tcPr/>
                </a:tc>
                <a:tc>
                  <a:txBody>
                    <a:bodyPr/>
                    <a:lstStyle/>
                    <a:p>
                      <a:pPr algn="ctr"/>
                      <a:r>
                        <a:rPr lang="en-GB" dirty="0"/>
                        <a:t>Action</a:t>
                      </a:r>
                    </a:p>
                  </a:txBody>
                  <a:tcPr/>
                </a:tc>
                <a:extLst>
                  <a:ext uri="{0D108BD9-81ED-4DB2-BD59-A6C34878D82A}">
                    <a16:rowId xmlns:a16="http://schemas.microsoft.com/office/drawing/2014/main" val="2455063329"/>
                  </a:ext>
                </a:extLst>
              </a:tr>
              <a:tr h="2048699">
                <a:tc>
                  <a:txBody>
                    <a:bodyPr/>
                    <a:lstStyle/>
                    <a:p>
                      <a:r>
                        <a:rPr lang="en-GB" sz="1800" kern="1200" dirty="0">
                          <a:solidFill>
                            <a:schemeClr val="dk1"/>
                          </a:solidFill>
                          <a:effectLst/>
                          <a:latin typeface="+mn-lt"/>
                          <a:ea typeface="+mn-ea"/>
                          <a:cs typeface="+mn-cs"/>
                        </a:rPr>
                        <a:t>Where the question requires a set number of responses and the learner has provided more (</a:t>
                      </a:r>
                      <a:r>
                        <a:rPr lang="en-GB" sz="1800" b="1" kern="1200" dirty="0">
                          <a:solidFill>
                            <a:schemeClr val="dk1"/>
                          </a:solidFill>
                          <a:effectLst/>
                          <a:latin typeface="+mn-lt"/>
                          <a:ea typeface="+mn-ea"/>
                          <a:cs typeface="+mn-cs"/>
                        </a:rPr>
                        <a:t>open ended</a:t>
                      </a:r>
                      <a:r>
                        <a:rPr lang="en-GB" sz="1800" kern="1200" dirty="0">
                          <a:solidFill>
                            <a:schemeClr val="dk1"/>
                          </a:solidFill>
                          <a:effectLst/>
                          <a:latin typeface="+mn-lt"/>
                          <a:ea typeface="+mn-ea"/>
                          <a:cs typeface="+mn-cs"/>
                        </a:rPr>
                        <a:t> knowledge and understanding questions).</a:t>
                      </a:r>
                      <a:endParaRPr lang="en-GB" dirty="0"/>
                    </a:p>
                  </a:txBody>
                  <a:tcPr/>
                </a:tc>
                <a:tc>
                  <a:txBody>
                    <a:bodyPr/>
                    <a:lstStyle/>
                    <a:p>
                      <a:pPr marL="285750" lvl="0" indent="-285750">
                        <a:buFont typeface="Arial" panose="020B0604020202020204" pitchFamily="34" charset="0"/>
                        <a:buChar char="•"/>
                      </a:pPr>
                      <a:r>
                        <a:rPr lang="en-GB" sz="1800" kern="1200" dirty="0">
                          <a:solidFill>
                            <a:schemeClr val="dk1"/>
                          </a:solidFill>
                          <a:effectLst/>
                          <a:latin typeface="+mn-lt"/>
                          <a:ea typeface="+mn-ea"/>
                          <a:cs typeface="+mn-cs"/>
                        </a:rPr>
                        <a:t>Mark all responses offered.</a:t>
                      </a:r>
                    </a:p>
                    <a:p>
                      <a:pPr marL="285750" lvl="0" indent="-285750">
                        <a:buFont typeface="Arial" panose="020B0604020202020204" pitchFamily="34" charset="0"/>
                        <a:buChar char="•"/>
                      </a:pPr>
                      <a:r>
                        <a:rPr lang="en-GB" sz="1800" kern="1200" dirty="0">
                          <a:solidFill>
                            <a:schemeClr val="dk1"/>
                          </a:solidFill>
                          <a:effectLst/>
                          <a:latin typeface="+mn-lt"/>
                          <a:ea typeface="+mn-ea"/>
                          <a:cs typeface="+mn-cs"/>
                        </a:rPr>
                        <a:t>Total the correct responses and award marks up to the maximum mark.</a:t>
                      </a:r>
                      <a:endParaRPr lang="en-GB" dirty="0"/>
                    </a:p>
                  </a:txBody>
                  <a:tcPr/>
                </a:tc>
                <a:extLst>
                  <a:ext uri="{0D108BD9-81ED-4DB2-BD59-A6C34878D82A}">
                    <a16:rowId xmlns:a16="http://schemas.microsoft.com/office/drawing/2014/main" val="1646666690"/>
                  </a:ext>
                </a:extLst>
              </a:tr>
            </a:tbl>
          </a:graphicData>
        </a:graphic>
      </p:graphicFrame>
    </p:spTree>
    <p:extLst>
      <p:ext uri="{BB962C8B-B14F-4D97-AF65-F5344CB8AC3E}">
        <p14:creationId xmlns:p14="http://schemas.microsoft.com/office/powerpoint/2010/main" val="33737614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12C688D20975B24D8FB5A95768DE6DF2" ma:contentTypeVersion="14" ma:contentTypeDescription="Create a new document." ma:contentTypeScope="" ma:versionID="86c2b4257cc9d00cbcc6417dc6488be7">
  <xsd:schema xmlns:xsd="http://www.w3.org/2001/XMLSchema" xmlns:xs="http://www.w3.org/2001/XMLSchema" xmlns:p="http://schemas.microsoft.com/office/2006/metadata/properties" xmlns:ns2="cd497dfa-9c52-4b77-9510-d5d8b75d053a" xmlns:ns3="36f98b4f-ba65-4a7d-9a34-48b23de556cb" targetNamespace="http://schemas.microsoft.com/office/2006/metadata/properties" ma:root="true" ma:fieldsID="b7d72c49499013935b8d9c0c6f5d3132" ns2:_="" ns3:_="">
    <xsd:import namespace="cd497dfa-9c52-4b77-9510-d5d8b75d053a"/>
    <xsd:import namespace="36f98b4f-ba65-4a7d-9a34-48b23de556cb"/>
    <xsd:element name="properties">
      <xsd:complexType>
        <xsd:sequence>
          <xsd:element name="documentManagement">
            <xsd:complexType>
              <xsd:all>
                <xsd:element ref="ns2:Description_x0020_new" minOccurs="0"/>
                <xsd:element ref="ns2:MediaServiceMetadata" minOccurs="0"/>
                <xsd:element ref="ns2:MediaServiceFastMetadata" minOccurs="0"/>
                <xsd:element ref="ns2:MediaServiceAutoTags" minOccurs="0"/>
                <xsd:element ref="ns2:MediaServiceDateTaken" minOccurs="0"/>
                <xsd:element ref="ns2:MediaServiceOCR" minOccurs="0"/>
                <xsd:element ref="ns2:MediaServiceLocation" minOccurs="0"/>
                <xsd:element ref="ns3:SharedWithUsers" minOccurs="0"/>
                <xsd:element ref="ns3:SharedWithDetails" minOccurs="0"/>
                <xsd:element ref="ns2:MediaServiceGenerationTime" minOccurs="0"/>
                <xsd:element ref="ns2:MediaServiceEventHashCode" minOccurs="0"/>
                <xsd:element ref="ns2:MediaServiceAutoKeyPoints" minOccurs="0"/>
                <xsd:element ref="ns2:MediaServiceKeyPoints"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d497dfa-9c52-4b77-9510-d5d8b75d053a" elementFormDefault="qualified">
    <xsd:import namespace="http://schemas.microsoft.com/office/2006/documentManagement/types"/>
    <xsd:import namespace="http://schemas.microsoft.com/office/infopath/2007/PartnerControls"/>
    <xsd:element name="Description_x0020_new" ma:index="8" nillable="true" ma:displayName="Description new" ma:internalName="Description_x0020_new">
      <xsd:simpleType>
        <xsd:restriction base="dms:Text">
          <xsd:maxLength value="255"/>
        </xsd:restriction>
      </xsd:simpleType>
    </xsd:element>
    <xsd:element name="MediaServiceMetadata" ma:index="9" nillable="true" ma:displayName="MediaServiceMetadata" ma:hidden="true" ma:internalName="MediaServiceMetadata" ma:readOnly="true">
      <xsd:simpleType>
        <xsd:restriction base="dms:Note"/>
      </xsd:simpleType>
    </xsd:element>
    <xsd:element name="MediaServiceFastMetadata" ma:index="10" nillable="true" ma:displayName="MediaServiceFastMetadata" ma:hidden="true" ma:internalName="MediaServiceFastMetadata" ma:readOnly="true">
      <xsd:simpleType>
        <xsd:restriction base="dms:Note"/>
      </xsd:simpleType>
    </xsd:element>
    <xsd:element name="MediaServiceAutoTags" ma:index="11" nillable="true" ma:displayName="MediaServiceAutoTags" ma:internalName="MediaServiceAutoTags" ma:readOnly="true">
      <xsd:simpleType>
        <xsd:restriction base="dms:Text"/>
      </xsd:simpleType>
    </xsd:element>
    <xsd:element name="MediaServiceDateTaken" ma:index="12" nillable="true" ma:displayName="MediaServiceDateTaken" ma:hidden="true" ma:internalName="MediaServiceDateTaken" ma:readOnly="true">
      <xsd:simpleType>
        <xsd:restriction base="dms:Text"/>
      </xsd:simpleType>
    </xsd:element>
    <xsd:element name="MediaServiceOCR" ma:index="13" nillable="true" ma:displayName="MediaServiceOCR" ma:internalName="MediaServiceOCR" ma:readOnly="true">
      <xsd:simpleType>
        <xsd:restriction base="dms:Note">
          <xsd:maxLength value="255"/>
        </xsd:restriction>
      </xsd:simpleType>
    </xsd:element>
    <xsd:element name="MediaServiceLocation" ma:index="14" nillable="true" ma:displayName="MediaServiceLocation" ma:internalName="MediaServiceLocation"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LengthInSeconds" ma:index="21" nillable="true" ma:displayName="MediaLengthInSeconds" ma:hidden="true"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36f98b4f-ba65-4a7d-9a34-48b23de556cb" elementFormDefault="qualified">
    <xsd:import namespace="http://schemas.microsoft.com/office/2006/documentManagement/types"/>
    <xsd:import namespace="http://schemas.microsoft.com/office/infopath/2007/PartnerControls"/>
    <xsd:element name="SharedWithUsers" ma:index="15"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6"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Description_x0020_new xmlns="cd497dfa-9c52-4b77-9510-d5d8b75d053a" xsi:nil="true"/>
  </documentManagement>
</p:properties>
</file>

<file path=customXml/itemProps1.xml><?xml version="1.0" encoding="utf-8"?>
<ds:datastoreItem xmlns:ds="http://schemas.openxmlformats.org/officeDocument/2006/customXml" ds:itemID="{750AF7EA-0D1E-404B-8E33-11E1CAC9C1F7}">
  <ds:schemaRefs>
    <ds:schemaRef ds:uri="http://schemas.microsoft.com/sharepoint/v3/contenttype/forms"/>
  </ds:schemaRefs>
</ds:datastoreItem>
</file>

<file path=customXml/itemProps2.xml><?xml version="1.0" encoding="utf-8"?>
<ds:datastoreItem xmlns:ds="http://schemas.openxmlformats.org/officeDocument/2006/customXml" ds:itemID="{F48FB385-4215-4C44-8051-1B7CC3DB67F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d497dfa-9c52-4b77-9510-d5d8b75d053a"/>
    <ds:schemaRef ds:uri="36f98b4f-ba65-4a7d-9a34-48b23de556c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97643588-0C81-4354-9345-A6BA18BA9527}">
  <ds:schemaRefs>
    <ds:schemaRef ds:uri="cd497dfa-9c52-4b77-9510-d5d8b75d053a"/>
    <ds:schemaRef ds:uri="http://schemas.microsoft.com/office/2006/documentManagement/types"/>
    <ds:schemaRef ds:uri="http://schemas.openxmlformats.org/package/2006/metadata/core-properties"/>
    <ds:schemaRef ds:uri="http://purl.org/dc/dcmitype/"/>
    <ds:schemaRef ds:uri="http://schemas.microsoft.com/office/infopath/2007/PartnerControls"/>
    <ds:schemaRef ds:uri="36f98b4f-ba65-4a7d-9a34-48b23de556cb"/>
    <ds:schemaRef ds:uri="http://purl.org/dc/elements/1.1/"/>
    <ds:schemaRef ds:uri="http://schemas.microsoft.com/office/2006/metadata/properties"/>
    <ds:schemaRef ds:uri="http://www.w3.org/XML/1998/namespace"/>
    <ds:schemaRef ds:uri="http://purl.org/dc/terms/"/>
  </ds:schemaRefs>
</ds:datastoreItem>
</file>

<file path=docProps/app.xml><?xml version="1.0" encoding="utf-8"?>
<Properties xmlns="http://schemas.openxmlformats.org/officeDocument/2006/extended-properties" xmlns:vt="http://schemas.openxmlformats.org/officeDocument/2006/docPropsVTypes">
  <Template>Template WJEC A level Law  Subject  assessment training qualification overview (unit PPT approach)v3</Template>
  <TotalTime>136</TotalTime>
  <Words>585</Words>
  <Application>Microsoft Office PowerPoint</Application>
  <PresentationFormat>On-screen Show (4:3)</PresentationFormat>
  <Paragraphs>84</Paragraphs>
  <Slides>11</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11</vt:i4>
      </vt:variant>
    </vt:vector>
  </HeadingPairs>
  <TitlesOfParts>
    <vt:vector size="16" baseType="lpstr">
      <vt:lpstr>Arial</vt:lpstr>
      <vt:lpstr>Calibri</vt:lpstr>
      <vt:lpstr>Gotham Rounded Book</vt:lpstr>
      <vt:lpstr>Wingdings</vt:lpstr>
      <vt:lpstr>Office Theme</vt:lpstr>
      <vt:lpstr> Assessing WJEC A Level Law  Qualification overview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Any Questions?  If you have any questions, contact our specialist subject officers and administrative support team for your subject with any queries.  Law@wjec.co.uk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Assessing WJEC A Level Law  Qualification overview  Centre determined grades (CDGs) in summer 2021</dc:title>
  <dc:creator>Lewis, Joanna</dc:creator>
  <cp:lastModifiedBy>Richard, Sophie</cp:lastModifiedBy>
  <cp:revision>6</cp:revision>
  <dcterms:created xsi:type="dcterms:W3CDTF">2021-03-05T16:01:23Z</dcterms:created>
  <dcterms:modified xsi:type="dcterms:W3CDTF">2022-01-26T11:06:29Z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0x01010012C688D20975B24D8FB5A95768DE6DF2</vt:lpwstr>
  </property>
</Properties>
</file>